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79" r:id="rId6"/>
    <p:sldId id="259" r:id="rId7"/>
    <p:sldId id="280" r:id="rId8"/>
    <p:sldId id="258" r:id="rId9"/>
    <p:sldId id="283" r:id="rId10"/>
    <p:sldId id="285" r:id="rId11"/>
    <p:sldId id="284" r:id="rId12"/>
    <p:sldId id="269" r:id="rId13"/>
    <p:sldId id="286"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DB"/>
    <a:srgbClr val="D24A1A"/>
    <a:srgbClr val="D4552A"/>
    <a:srgbClr val="DABE49"/>
    <a:srgbClr val="5D231B"/>
    <a:srgbClr val="F7F6DB"/>
    <a:srgbClr val="F8F9E9"/>
    <a:srgbClr val="F7EB75"/>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37" autoAdjust="0"/>
  </p:normalViewPr>
  <p:slideViewPr>
    <p:cSldViewPr snapToGrid="0">
      <p:cViewPr varScale="1">
        <p:scale>
          <a:sx n="53" d="100"/>
          <a:sy n="53" d="100"/>
        </p:scale>
        <p:origin x="1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E3A6-584C-4F0D-A802-BE8C63051997}" type="datetimeFigureOut">
              <a:rPr lang="en-GB" smtClean="0"/>
              <a:t>20/09/2022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EC3D7-9299-467F-8580-17A89AA981FD}" type="slidenum">
              <a:rPr lang="en-GB" smtClean="0"/>
              <a:t>‹#›</a:t>
            </a:fld>
            <a:endParaRPr lang="en-GB"/>
          </a:p>
        </p:txBody>
      </p:sp>
    </p:spTree>
    <p:extLst>
      <p:ext uri="{BB962C8B-B14F-4D97-AF65-F5344CB8AC3E}">
        <p14:creationId xmlns:p14="http://schemas.microsoft.com/office/powerpoint/2010/main" val="422303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SIFA Fireside is a charity based in Birmingham that supports people who are homeless and vulnerable in our city.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They see up to 100 clients at their Drop In centre each day.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SIFA Fireside aim to:</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Reduce the number of people who are homeless in the city</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 life skills</a:t>
            </a: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 people get jobs</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Improve people’s health</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Offer a listening ear and make people feel less alone</a:t>
            </a: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2</a:t>
            </a:fld>
            <a:endParaRPr lang="en-GB"/>
          </a:p>
        </p:txBody>
      </p:sp>
    </p:spTree>
    <p:extLst>
      <p:ext uri="{BB962C8B-B14F-4D97-AF65-F5344CB8AC3E}">
        <p14:creationId xmlns:p14="http://schemas.microsoft.com/office/powerpoint/2010/main" val="173164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it is estimated that 274,000 people are homeless in the UK – 1 in 200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estimated that 1 in 96 people are homeless in Birmingham.</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visible types of homelessness in our city, the term ‘rough sleeper’ refers to somebody who is homeless and sleeping in the open air, on the streets, in doorways or parks, public spaces. </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difference between rough sleeping and homelessness is that it is possible to be homeless, but not be rough sleeping. Somebody may be classed as homeless if they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a hostel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empty buildings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Sleeping in friends or family's houses / sofa surfing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Sleeping in a car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Living in temporary accommodation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8CEC3D7-9299-467F-8580-17A89AA981FD}" type="slidenum">
              <a:rPr lang="en-GB" smtClean="0"/>
              <a:t>3</a:t>
            </a:fld>
            <a:endParaRPr lang="en-GB"/>
          </a:p>
        </p:txBody>
      </p:sp>
    </p:spTree>
    <p:extLst>
      <p:ext uri="{BB962C8B-B14F-4D97-AF65-F5344CB8AC3E}">
        <p14:creationId xmlns:p14="http://schemas.microsoft.com/office/powerpoint/2010/main" val="142154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Somebody may become homeless because they do not have the options or opportunities available to them that we sometimes take for granted.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Losing their job: o</a:t>
            </a:r>
            <a:r>
              <a:rPr lang="en-US" sz="1800" dirty="0">
                <a:effectLst/>
                <a:latin typeface="Calibri" panose="020F0502020204030204" pitchFamily="34" charset="0"/>
                <a:ea typeface="Calibri" panose="020F0502020204030204" pitchFamily="34" charset="0"/>
                <a:cs typeface="Times New Roman" panose="02020603050405020304" pitchFamily="18" charset="0"/>
              </a:rPr>
              <a:t>ne in three people in the UK could not pay for their home for more than a month if they lost their job.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Being treated unfairly: because of skin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gender, sexuality or religion, or anything else that might make somebody ‘different’.</a:t>
            </a:r>
          </a:p>
          <a:p>
            <a:pPr marL="285750" lvl="0" indent="-285750">
              <a:lnSpc>
                <a:spcPct val="107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and physical illness</a:t>
            </a:r>
          </a:p>
          <a:p>
            <a:pPr marL="285750" lvl="0" indent="-285750">
              <a:lnSpc>
                <a:spcPct val="107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Being forced to leave their home</a:t>
            </a:r>
          </a:p>
          <a:p>
            <a:pPr marL="285750" lvl="0" indent="-285750">
              <a:lnSpc>
                <a:spcPct val="107000"/>
              </a:lnSpc>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having family and friends to help 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4</a:t>
            </a:fld>
            <a:endParaRPr lang="en-GB"/>
          </a:p>
        </p:txBody>
      </p:sp>
    </p:spTree>
    <p:extLst>
      <p:ext uri="{BB962C8B-B14F-4D97-AF65-F5344CB8AC3E}">
        <p14:creationId xmlns:p14="http://schemas.microsoft.com/office/powerpoint/2010/main" val="297525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SIFA Fireside helps people who are struggling in Birmingham to lead happier and healthier lives.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they welcome four-legged friends too! Dogs, cats, even tortoises…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5</a:t>
            </a:fld>
            <a:endParaRPr lang="en-GB"/>
          </a:p>
        </p:txBody>
      </p:sp>
    </p:spTree>
    <p:extLst>
      <p:ext uri="{BB962C8B-B14F-4D97-AF65-F5344CB8AC3E}">
        <p14:creationId xmlns:p14="http://schemas.microsoft.com/office/powerpoint/2010/main" val="224173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8CEC3D7-9299-467F-8580-17A89AA981FD}" type="slidenum">
              <a:rPr lang="en-GB" smtClean="0"/>
              <a:t>6</a:t>
            </a:fld>
            <a:endParaRPr lang="en-GB"/>
          </a:p>
        </p:txBody>
      </p:sp>
    </p:spTree>
    <p:extLst>
      <p:ext uri="{BB962C8B-B14F-4D97-AF65-F5344CB8AC3E}">
        <p14:creationId xmlns:p14="http://schemas.microsoft.com/office/powerpoint/2010/main" val="116879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SIFA Fireside see up to 100 clients at their Drop In centre each day. The Drop In is open Monday to Friday from 9am to 12:45pm, providing a safe and supportive environment for homeless and vulnerable people in our city.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offer immediate practical help for anyone who is sleeping rough or in crisis, including emergency housing, hot food and drinks, showers, laundry, new clothing, food parcels and sleeping bags.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also have a barber, a weekly nurse clinic, and a street vet who comes in to look after our clients’ pets.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7</a:t>
            </a:fld>
            <a:endParaRPr lang="en-GB"/>
          </a:p>
        </p:txBody>
      </p:sp>
    </p:spTree>
    <p:extLst>
      <p:ext uri="{BB962C8B-B14F-4D97-AF65-F5344CB8AC3E}">
        <p14:creationId xmlns:p14="http://schemas.microsoft.com/office/powerpoint/2010/main" val="253185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SIFA Fireside allow people who have experienced or are at risk of homelessness to get their lives back on track.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they do…</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latin typeface="Baskerville BT" panose="02020602070506020303" pitchFamily="18" charset="0"/>
              </a:rPr>
              <a:t>Cookery</a:t>
            </a:r>
          </a:p>
          <a:p>
            <a:pPr marL="285750" indent="-285750">
              <a:buFont typeface="Arial" panose="020B0604020202020204" pitchFamily="34" charset="0"/>
              <a:buChar char="•"/>
            </a:pPr>
            <a:r>
              <a:rPr lang="en-US" sz="1600" dirty="0">
                <a:latin typeface="Baskerville BT" panose="02020602070506020303" pitchFamily="18" charset="0"/>
              </a:rPr>
              <a:t>Photography</a:t>
            </a:r>
            <a:endParaRPr lang="en-US" sz="1600" b="0" i="0" u="none" strike="noStrike" baseline="0" dirty="0">
              <a:latin typeface="Baskerville BT" panose="02020602070506020303" pitchFamily="18" charset="0"/>
            </a:endParaRPr>
          </a:p>
          <a:p>
            <a:pPr marL="285750" indent="-285750">
              <a:buFont typeface="Arial" panose="020B0604020202020204" pitchFamily="34" charset="0"/>
              <a:buChar char="•"/>
            </a:pPr>
            <a:r>
              <a:rPr lang="en-US" sz="1600" b="0" i="0" u="none" strike="noStrike" baseline="0" dirty="0">
                <a:latin typeface="Baskerville BT" panose="02020602070506020303" pitchFamily="18" charset="0"/>
              </a:rPr>
              <a:t>Art</a:t>
            </a:r>
            <a:r>
              <a:rPr lang="en-US" sz="1600" b="0" i="0" u="none" strike="noStrike" dirty="0">
                <a:latin typeface="Baskerville BT" panose="02020602070506020303" pitchFamily="18" charset="0"/>
              </a:rPr>
              <a:t> classes</a:t>
            </a:r>
            <a:endParaRPr lang="en-US" sz="1600" b="0" i="0" u="none" strike="noStrike" baseline="0" dirty="0">
              <a:latin typeface="Baskerville BT" panose="02020602070506020303" pitchFamily="18" charset="0"/>
            </a:endParaRPr>
          </a:p>
          <a:p>
            <a:pPr marL="285750" indent="-285750">
              <a:buFont typeface="Arial" panose="020B0604020202020204" pitchFamily="34" charset="0"/>
              <a:buChar char="•"/>
            </a:pPr>
            <a:r>
              <a:rPr lang="en-US" sz="1600" dirty="0">
                <a:latin typeface="Baskerville BT" panose="02020602070506020303" pitchFamily="18" charset="0"/>
              </a:rPr>
              <a:t>Client forum – a bit like school council!</a:t>
            </a:r>
            <a:r>
              <a:rPr lang="en-US" sz="1600" b="0" i="0" u="none" strike="noStrike" baseline="0" dirty="0">
                <a:latin typeface="Baskerville BT" panose="02020602070506020303" pitchFamily="18" charset="0"/>
              </a:rPr>
              <a:t> </a:t>
            </a:r>
          </a:p>
          <a:p>
            <a:pPr marL="285750" indent="-285750">
              <a:buFont typeface="Arial" panose="020B0604020202020204" pitchFamily="34" charset="0"/>
              <a:buChar char="•"/>
            </a:pPr>
            <a:r>
              <a:rPr lang="en-US" sz="1600" dirty="0">
                <a:latin typeface="Baskerville BT" panose="02020602070506020303" pitchFamily="18" charset="0"/>
              </a:rPr>
              <a:t>Workshops to help with money</a:t>
            </a:r>
            <a:endParaRPr lang="en-US" sz="1600" b="0" i="0" u="none" strike="noStrike" baseline="0" dirty="0">
              <a:latin typeface="Baskerville BT" panose="02020602070506020303" pitchFamily="18" charset="0"/>
            </a:endParaRPr>
          </a:p>
          <a:p>
            <a:pPr marL="285750" indent="-285750">
              <a:buFont typeface="Arial" panose="020B0604020202020204" pitchFamily="34" charset="0"/>
              <a:buChar char="•"/>
            </a:pPr>
            <a:r>
              <a:rPr lang="en-US" sz="1600" dirty="0">
                <a:latin typeface="Baskerville BT" panose="02020602070506020303" pitchFamily="18" charset="0"/>
              </a:rPr>
              <a:t>Job club</a:t>
            </a:r>
            <a:endParaRPr lang="en-US" sz="1600" b="0" i="0" u="none" strike="noStrike" baseline="0" dirty="0">
              <a:latin typeface="Baskerville BT" panose="02020602070506020303" pitchFamily="18" charset="0"/>
            </a:endParaRPr>
          </a:p>
          <a:p>
            <a:pPr marL="285750" indent="-285750">
              <a:buFont typeface="Arial" panose="020B0604020202020204" pitchFamily="34" charset="0"/>
              <a:buChar char="•"/>
            </a:pPr>
            <a:r>
              <a:rPr lang="en-US" sz="1600" dirty="0">
                <a:latin typeface="Baskerville BT" panose="02020602070506020303" pitchFamily="18" charset="0"/>
              </a:rPr>
              <a:t>English lessons</a:t>
            </a:r>
          </a:p>
          <a:p>
            <a:pPr marL="285750" indent="-285750">
              <a:buFont typeface="Arial" panose="020B0604020202020204" pitchFamily="34" charset="0"/>
              <a:buChar char="•"/>
            </a:pPr>
            <a:r>
              <a:rPr lang="en-US" sz="1600" dirty="0">
                <a:latin typeface="Baskerville BT" panose="02020602070506020303" pitchFamily="18" charset="0"/>
              </a:rPr>
              <a:t>Music, drama… even Opera!</a:t>
            </a:r>
          </a:p>
          <a:p>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8</a:t>
            </a:fld>
            <a:endParaRPr lang="en-GB"/>
          </a:p>
        </p:txBody>
      </p:sp>
    </p:spTree>
    <p:extLst>
      <p:ext uri="{BB962C8B-B14F-4D97-AF65-F5344CB8AC3E}">
        <p14:creationId xmlns:p14="http://schemas.microsoft.com/office/powerpoint/2010/main" val="269627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factors that contribute to getting somebody back on track after experiencing homelessness. </a:t>
            </a:r>
          </a:p>
          <a:p>
            <a:endParaRPr lang="en-US" dirty="0"/>
          </a:p>
          <a:p>
            <a:r>
              <a:rPr lang="en-US" dirty="0"/>
              <a:t>Being homeless doesn’t just mean not having a roof over your head – there are many other things that people need to lead healthy, happy lives.</a:t>
            </a:r>
          </a:p>
          <a:p>
            <a:endParaRPr lang="en-US" dirty="0"/>
          </a:p>
          <a:p>
            <a:r>
              <a:rPr lang="en-US" dirty="0"/>
              <a:t>That’s why SIFA Fireside aim to provide all of these things and more under one roof. </a:t>
            </a:r>
            <a:endParaRPr lang="en-GB" dirty="0"/>
          </a:p>
        </p:txBody>
      </p:sp>
      <p:sp>
        <p:nvSpPr>
          <p:cNvPr id="4" name="Slide Number Placeholder 3"/>
          <p:cNvSpPr>
            <a:spLocks noGrp="1"/>
          </p:cNvSpPr>
          <p:nvPr>
            <p:ph type="sldNum" sz="quarter" idx="5"/>
          </p:nvPr>
        </p:nvSpPr>
        <p:spPr/>
        <p:txBody>
          <a:bodyPr/>
          <a:lstStyle/>
          <a:p>
            <a:fld id="{38CEC3D7-9299-467F-8580-17A89AA981FD}" type="slidenum">
              <a:rPr lang="en-GB" smtClean="0"/>
              <a:t>9</a:t>
            </a:fld>
            <a:endParaRPr lang="en-GB"/>
          </a:p>
        </p:txBody>
      </p:sp>
    </p:spTree>
    <p:extLst>
      <p:ext uri="{BB962C8B-B14F-4D97-AF65-F5344CB8AC3E}">
        <p14:creationId xmlns:p14="http://schemas.microsoft.com/office/powerpoint/2010/main" val="418042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can you help?</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Offer to organise a donation collection for a local charity.</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 a local charity by raising money at school:</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Sponsored silence</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Challenge yourself</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Camp out in your garden to support people who are homeless</a:t>
            </a:r>
          </a:p>
          <a:p>
            <a:pPr marL="7429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Take a look at SIFA Fireside’s fundraising pack.</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most important thing is to be kind and compassionate and care about others.</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Can you think of more ways you could help people who are homeless in Birmingham? </a:t>
            </a:r>
          </a:p>
        </p:txBody>
      </p:sp>
      <p:sp>
        <p:nvSpPr>
          <p:cNvPr id="4" name="Slide Number Placeholder 3"/>
          <p:cNvSpPr>
            <a:spLocks noGrp="1"/>
          </p:cNvSpPr>
          <p:nvPr>
            <p:ph type="sldNum" sz="quarter" idx="5"/>
          </p:nvPr>
        </p:nvSpPr>
        <p:spPr/>
        <p:txBody>
          <a:bodyPr/>
          <a:lstStyle/>
          <a:p>
            <a:fld id="{38CEC3D7-9299-467F-8580-17A89AA981FD}" type="slidenum">
              <a:rPr lang="en-GB" smtClean="0"/>
              <a:t>10</a:t>
            </a:fld>
            <a:endParaRPr lang="en-GB"/>
          </a:p>
        </p:txBody>
      </p:sp>
    </p:spTree>
    <p:extLst>
      <p:ext uri="{BB962C8B-B14F-4D97-AF65-F5344CB8AC3E}">
        <p14:creationId xmlns:p14="http://schemas.microsoft.com/office/powerpoint/2010/main" val="133391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86A3-9847-4F31-BC28-14626E38B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69F63B-6EAA-4D66-8B80-67673D3AC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0E9709-AFED-482D-B65B-8E21C8EA932C}"/>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A3D0781B-6879-41FF-AA43-7EC6305E3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3A4D7D-3795-4799-91D5-9402E4CB435F}"/>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365593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599D-FA57-4972-B2E1-F09F6C0C6C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A62FEB-D006-4902-9272-7824FA6D6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0FB5F-FF57-4724-A7E2-C44BE24B9AB6}"/>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07FAF5D3-1F38-40C8-94CD-D38D6CD8B9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0E9628-69C9-48B6-B62D-8BFC21C7B2E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85894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89C76-EF2A-4789-8CA8-101BAFBEDF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46C953-94A4-4D78-BE84-15F4E68AD3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8B650-B834-4899-85A5-0592D2E0FE61}"/>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9F0CD412-524A-4D62-AB4D-05C615CA5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121DB9-9847-4230-938F-572334410AE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56270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6DB9-7EB9-4DB9-858A-6128277A09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D30962-0985-4BBE-A82C-E0155457D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820609-4D9F-4EB8-87E7-8CDC332451F1}"/>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96FE0CB0-B455-4BD7-BEEB-F6C5222CC5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13213-AD8A-4EFD-81A6-0AE9937C7033}"/>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17805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5132-300A-4DA0-8214-5FF2921B2A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2FDB0-926B-4DEF-88E4-545AF7510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05C45-03F7-45D0-AC5E-5826EE5F52FF}"/>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03218417-DF19-4F3B-8E0A-6C3467022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EBABA-3BAE-400D-9876-D1EDE699491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42228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505D-0BFF-48DC-8383-A28CFFF77C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ADDF9-3500-43BF-BB87-3FDDCF956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1184CA-FAA1-4E40-9962-4526C37B0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7CCCB5-EB92-4153-8E67-D4FCB82921EF}"/>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6" name="Footer Placeholder 5">
            <a:extLst>
              <a:ext uri="{FF2B5EF4-FFF2-40B4-BE49-F238E27FC236}">
                <a16:creationId xmlns:a16="http://schemas.microsoft.com/office/drawing/2014/main" id="{C638D8B9-76D0-45A7-B750-07A7A5D55D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E0C53-08A9-47B3-95DB-E9DD0740B797}"/>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7554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D6BF-1F49-4F46-ACB5-D83223FCDE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3B277-DE41-4253-841C-F6F582E57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289DF-8353-4FA5-9845-D59C587D9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57AE99-B399-4EA7-86DC-B6F760458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202709-0995-4370-B4DF-287E911104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AA057B-E715-4728-8E5B-1E56DB223394}"/>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8" name="Footer Placeholder 7">
            <a:extLst>
              <a:ext uri="{FF2B5EF4-FFF2-40B4-BE49-F238E27FC236}">
                <a16:creationId xmlns:a16="http://schemas.microsoft.com/office/drawing/2014/main" id="{B2F10103-2E8C-45AD-8BC9-E2F7E1D5E9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28AFE2-5183-4BE3-8A7D-0777022D2DA6}"/>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80281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4D67-42AF-4418-8E83-5B75E47795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2DBC2A-650B-430E-BEC3-AB919DFFEE3A}"/>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4" name="Footer Placeholder 3">
            <a:extLst>
              <a:ext uri="{FF2B5EF4-FFF2-40B4-BE49-F238E27FC236}">
                <a16:creationId xmlns:a16="http://schemas.microsoft.com/office/drawing/2014/main" id="{05A7058D-597B-475F-9A97-DCD1DB5A99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8A0D5A-1D72-4516-ABFF-59C7B0C41E55}"/>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296052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74235A-2372-4AC9-95B8-B902EDC079FA}"/>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3" name="Footer Placeholder 2">
            <a:extLst>
              <a:ext uri="{FF2B5EF4-FFF2-40B4-BE49-F238E27FC236}">
                <a16:creationId xmlns:a16="http://schemas.microsoft.com/office/drawing/2014/main" id="{FD8FA129-D047-40C1-B3CC-44F7C9C7B4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BA03F3-D06A-4579-B250-64D7F4AA9458}"/>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318214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89671-AA3E-459E-93CC-A516FC241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2130A8-366A-4F00-B43F-AFE0D210A8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CA5AA7-FEFE-4190-A34C-98759317E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9DF60-0A48-4C2C-8EC2-6EBAE6CF6EBE}"/>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6" name="Footer Placeholder 5">
            <a:extLst>
              <a:ext uri="{FF2B5EF4-FFF2-40B4-BE49-F238E27FC236}">
                <a16:creationId xmlns:a16="http://schemas.microsoft.com/office/drawing/2014/main" id="{F8E3F463-974A-450C-8459-E63F14DE7D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43AA5C-1EAF-4F50-ACFF-6AF429FDF597}"/>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12646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6201-2F26-4DFF-B74C-C92BC135A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BF55CE-6158-480F-B06D-B6E8DC003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046C40-94C6-42C8-8251-6C269173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5001A-B2C3-47F1-9BA5-7F3EAA7E894B}"/>
              </a:ext>
            </a:extLst>
          </p:cNvPr>
          <p:cNvSpPr>
            <a:spLocks noGrp="1"/>
          </p:cNvSpPr>
          <p:nvPr>
            <p:ph type="dt" sz="half" idx="10"/>
          </p:nvPr>
        </p:nvSpPr>
        <p:spPr/>
        <p:txBody>
          <a:bodyPr/>
          <a:lstStyle/>
          <a:p>
            <a:fld id="{DD93387B-8787-4ACE-8565-78C2AB01BD2A}" type="datetimeFigureOut">
              <a:rPr lang="en-GB" smtClean="0"/>
              <a:t>20/09/2022</a:t>
            </a:fld>
            <a:endParaRPr lang="en-GB"/>
          </a:p>
        </p:txBody>
      </p:sp>
      <p:sp>
        <p:nvSpPr>
          <p:cNvPr id="6" name="Footer Placeholder 5">
            <a:extLst>
              <a:ext uri="{FF2B5EF4-FFF2-40B4-BE49-F238E27FC236}">
                <a16:creationId xmlns:a16="http://schemas.microsoft.com/office/drawing/2014/main" id="{6567517E-09B9-434E-AEA1-8E574C3865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DA3FD2-2EF5-4B89-A7CC-2C122AB38D9B}"/>
              </a:ext>
            </a:extLst>
          </p:cNvPr>
          <p:cNvSpPr>
            <a:spLocks noGrp="1"/>
          </p:cNvSpPr>
          <p:nvPr>
            <p:ph type="sldNum" sz="quarter" idx="12"/>
          </p:nvPr>
        </p:nvSpPr>
        <p:spPr/>
        <p:txBody>
          <a:bodyPr/>
          <a:lstStyle/>
          <a:p>
            <a:fld id="{59DFE168-8C27-4EDB-B6EE-F3915915A06A}" type="slidenum">
              <a:rPr lang="en-GB" smtClean="0"/>
              <a:t>‹#›</a:t>
            </a:fld>
            <a:endParaRPr lang="en-GB"/>
          </a:p>
        </p:txBody>
      </p:sp>
    </p:spTree>
    <p:extLst>
      <p:ext uri="{BB962C8B-B14F-4D97-AF65-F5344CB8AC3E}">
        <p14:creationId xmlns:p14="http://schemas.microsoft.com/office/powerpoint/2010/main" val="409834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BE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84185-F9FD-4E79-BDA3-C442B274B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26376-8ED7-4903-B508-0F9792EE8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71E3B-573E-4C4B-B529-79B46233C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3387B-8787-4ACE-8565-78C2AB01BD2A}" type="datetimeFigureOut">
              <a:rPr lang="en-GB" smtClean="0"/>
              <a:t>20/09/2022</a:t>
            </a:fld>
            <a:endParaRPr lang="en-GB"/>
          </a:p>
        </p:txBody>
      </p:sp>
      <p:sp>
        <p:nvSpPr>
          <p:cNvPr id="5" name="Footer Placeholder 4">
            <a:extLst>
              <a:ext uri="{FF2B5EF4-FFF2-40B4-BE49-F238E27FC236}">
                <a16:creationId xmlns:a16="http://schemas.microsoft.com/office/drawing/2014/main" id="{F3E2A03F-6892-471E-94E0-63201631F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281C40-CDB6-4E41-B3AE-8771739EB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FE168-8C27-4EDB-B6EE-F3915915A06A}" type="slidenum">
              <a:rPr lang="en-GB" smtClean="0"/>
              <a:t>‹#›</a:t>
            </a:fld>
            <a:endParaRPr lang="en-GB"/>
          </a:p>
        </p:txBody>
      </p:sp>
    </p:spTree>
    <p:extLst>
      <p:ext uri="{BB962C8B-B14F-4D97-AF65-F5344CB8AC3E}">
        <p14:creationId xmlns:p14="http://schemas.microsoft.com/office/powerpoint/2010/main" val="234120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4A1A"/>
        </a:solid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FCC64E4-8851-4119-B1D2-6565C4842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715" y="1126715"/>
            <a:ext cx="4604569" cy="4604569"/>
          </a:xfrm>
          <a:prstGeom prst="rect">
            <a:avLst/>
          </a:prstGeom>
        </p:spPr>
      </p:pic>
    </p:spTree>
    <p:extLst>
      <p:ext uri="{BB962C8B-B14F-4D97-AF65-F5344CB8AC3E}">
        <p14:creationId xmlns:p14="http://schemas.microsoft.com/office/powerpoint/2010/main" val="51610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C3AF91-5780-3338-964B-E5F3010D2959}"/>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How can you help?</a:t>
            </a:r>
          </a:p>
        </p:txBody>
      </p:sp>
      <p:sp>
        <p:nvSpPr>
          <p:cNvPr id="6" name="Rectangle 5">
            <a:extLst>
              <a:ext uri="{FF2B5EF4-FFF2-40B4-BE49-F238E27FC236}">
                <a16:creationId xmlns:a16="http://schemas.microsoft.com/office/drawing/2014/main" id="{64F789FA-EF35-B36E-8A6C-21375E082228}"/>
              </a:ext>
            </a:extLst>
          </p:cNvPr>
          <p:cNvSpPr/>
          <p:nvPr/>
        </p:nvSpPr>
        <p:spPr>
          <a:xfrm>
            <a:off x="6967512" y="0"/>
            <a:ext cx="5224488" cy="6858000"/>
          </a:xfrm>
          <a:prstGeom prst="rect">
            <a:avLst/>
          </a:prstGeom>
          <a:solidFill>
            <a:srgbClr val="F7F7DB"/>
          </a:solidFill>
          <a:ln>
            <a:solidFill>
              <a:srgbClr val="F7F7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CFFA25FA-1E37-9D11-7FBB-D396E09A2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699" y="2466975"/>
            <a:ext cx="5194301" cy="43910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8" name="Group 7">
            <a:extLst>
              <a:ext uri="{FF2B5EF4-FFF2-40B4-BE49-F238E27FC236}">
                <a16:creationId xmlns:a16="http://schemas.microsoft.com/office/drawing/2014/main" id="{BB1D8EFE-2534-AEB8-24F5-039F6EB1754F}"/>
              </a:ext>
            </a:extLst>
          </p:cNvPr>
          <p:cNvGrpSpPr/>
          <p:nvPr/>
        </p:nvGrpSpPr>
        <p:grpSpPr>
          <a:xfrm>
            <a:off x="838595" y="1241136"/>
            <a:ext cx="2145816" cy="2037446"/>
            <a:chOff x="3721584" y="3281314"/>
            <a:chExt cx="2145816" cy="2037446"/>
          </a:xfrm>
        </p:grpSpPr>
        <p:sp>
          <p:nvSpPr>
            <p:cNvPr id="4" name="Oval 3">
              <a:extLst>
                <a:ext uri="{FF2B5EF4-FFF2-40B4-BE49-F238E27FC236}">
                  <a16:creationId xmlns:a16="http://schemas.microsoft.com/office/drawing/2014/main" id="{3714E212-202A-839D-AC3A-DA43C8C77F46}"/>
                </a:ext>
              </a:extLst>
            </p:cNvPr>
            <p:cNvSpPr/>
            <p:nvPr/>
          </p:nvSpPr>
          <p:spPr>
            <a:xfrm>
              <a:off x="3721584" y="3281314"/>
              <a:ext cx="2145816" cy="2037446"/>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51B863-5F77-D077-88DB-9636B2D3DB5C}"/>
                </a:ext>
              </a:extLst>
            </p:cNvPr>
            <p:cNvSpPr txBox="1"/>
            <p:nvPr/>
          </p:nvSpPr>
          <p:spPr>
            <a:xfrm>
              <a:off x="3913914" y="3699872"/>
              <a:ext cx="1761156" cy="1200329"/>
            </a:xfrm>
            <a:prstGeom prst="rect">
              <a:avLst/>
            </a:prstGeom>
            <a:noFill/>
          </p:spPr>
          <p:txBody>
            <a:bodyPr wrap="square" rtlCol="0">
              <a:spAutoFit/>
            </a:bodyPr>
            <a:lstStyle/>
            <a:p>
              <a:pPr algn="ctr"/>
              <a:r>
                <a:rPr lang="en-GB" sz="2400" dirty="0">
                  <a:solidFill>
                    <a:schemeClr val="bg1"/>
                  </a:solidFill>
                  <a:latin typeface="Oswald" panose="00000500000000000000" pitchFamily="2" charset="0"/>
                </a:rPr>
                <a:t>Raise money for a local charity</a:t>
              </a:r>
            </a:p>
          </p:txBody>
        </p:sp>
      </p:grpSp>
      <p:grpSp>
        <p:nvGrpSpPr>
          <p:cNvPr id="9" name="Group 8">
            <a:extLst>
              <a:ext uri="{FF2B5EF4-FFF2-40B4-BE49-F238E27FC236}">
                <a16:creationId xmlns:a16="http://schemas.microsoft.com/office/drawing/2014/main" id="{444B01EA-0785-1AF0-FD24-D75DDBAE5736}"/>
              </a:ext>
            </a:extLst>
          </p:cNvPr>
          <p:cNvGrpSpPr/>
          <p:nvPr/>
        </p:nvGrpSpPr>
        <p:grpSpPr>
          <a:xfrm>
            <a:off x="3903053" y="1641041"/>
            <a:ext cx="2145816" cy="2037446"/>
            <a:chOff x="3721584" y="3281314"/>
            <a:chExt cx="2145816" cy="2037446"/>
          </a:xfrm>
        </p:grpSpPr>
        <p:sp>
          <p:nvSpPr>
            <p:cNvPr id="11" name="Oval 10">
              <a:extLst>
                <a:ext uri="{FF2B5EF4-FFF2-40B4-BE49-F238E27FC236}">
                  <a16:creationId xmlns:a16="http://schemas.microsoft.com/office/drawing/2014/main" id="{7457C40A-572F-B55C-E007-3BE52991B007}"/>
                </a:ext>
              </a:extLst>
            </p:cNvPr>
            <p:cNvSpPr/>
            <p:nvPr/>
          </p:nvSpPr>
          <p:spPr>
            <a:xfrm>
              <a:off x="3721584" y="3281314"/>
              <a:ext cx="2145816" cy="2037446"/>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6463558-D0CE-14D7-82D8-5919E1F10C5E}"/>
                </a:ext>
              </a:extLst>
            </p:cNvPr>
            <p:cNvSpPr txBox="1"/>
            <p:nvPr/>
          </p:nvSpPr>
          <p:spPr>
            <a:xfrm>
              <a:off x="3913914" y="3699872"/>
              <a:ext cx="1761156" cy="1200329"/>
            </a:xfrm>
            <a:prstGeom prst="rect">
              <a:avLst/>
            </a:prstGeom>
            <a:noFill/>
          </p:spPr>
          <p:txBody>
            <a:bodyPr wrap="square" rtlCol="0">
              <a:spAutoFit/>
            </a:bodyPr>
            <a:lstStyle/>
            <a:p>
              <a:pPr algn="ctr"/>
              <a:r>
                <a:rPr lang="en-GB" sz="2400" dirty="0">
                  <a:solidFill>
                    <a:schemeClr val="bg1"/>
                  </a:solidFill>
                  <a:latin typeface="Oswald" panose="00000500000000000000" pitchFamily="2" charset="0"/>
                </a:rPr>
                <a:t>Offer donation collections</a:t>
              </a:r>
            </a:p>
          </p:txBody>
        </p:sp>
      </p:grpSp>
      <p:grpSp>
        <p:nvGrpSpPr>
          <p:cNvPr id="16" name="Group 15">
            <a:extLst>
              <a:ext uri="{FF2B5EF4-FFF2-40B4-BE49-F238E27FC236}">
                <a16:creationId xmlns:a16="http://schemas.microsoft.com/office/drawing/2014/main" id="{0AF887CC-3CC6-49F8-26AD-5F29B52EA12E}"/>
              </a:ext>
            </a:extLst>
          </p:cNvPr>
          <p:cNvGrpSpPr/>
          <p:nvPr/>
        </p:nvGrpSpPr>
        <p:grpSpPr>
          <a:xfrm>
            <a:off x="1949567" y="3429000"/>
            <a:ext cx="2145816" cy="2118528"/>
            <a:chOff x="3721584" y="3113231"/>
            <a:chExt cx="2145816" cy="2037446"/>
          </a:xfrm>
        </p:grpSpPr>
        <p:sp>
          <p:nvSpPr>
            <p:cNvPr id="17" name="Oval 16">
              <a:extLst>
                <a:ext uri="{FF2B5EF4-FFF2-40B4-BE49-F238E27FC236}">
                  <a16:creationId xmlns:a16="http://schemas.microsoft.com/office/drawing/2014/main" id="{6453CC8E-0299-0FC1-44BF-2A3379D1CB70}"/>
                </a:ext>
              </a:extLst>
            </p:cNvPr>
            <p:cNvSpPr/>
            <p:nvPr/>
          </p:nvSpPr>
          <p:spPr>
            <a:xfrm>
              <a:off x="3721584" y="3113231"/>
              <a:ext cx="2145816" cy="2037446"/>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31D3FDB-826E-24A0-069D-C621B5E3CBFE}"/>
                </a:ext>
              </a:extLst>
            </p:cNvPr>
            <p:cNvSpPr txBox="1"/>
            <p:nvPr/>
          </p:nvSpPr>
          <p:spPr>
            <a:xfrm>
              <a:off x="3832842" y="3699872"/>
              <a:ext cx="1953486" cy="830997"/>
            </a:xfrm>
            <a:prstGeom prst="rect">
              <a:avLst/>
            </a:prstGeom>
            <a:noFill/>
          </p:spPr>
          <p:txBody>
            <a:bodyPr wrap="square" rtlCol="0">
              <a:spAutoFit/>
            </a:bodyPr>
            <a:lstStyle/>
            <a:p>
              <a:pPr algn="ctr"/>
              <a:r>
                <a:rPr lang="en-GB" sz="2400" dirty="0">
                  <a:solidFill>
                    <a:schemeClr val="bg1"/>
                  </a:solidFill>
                  <a:latin typeface="Oswald" panose="00000500000000000000" pitchFamily="2" charset="0"/>
                </a:rPr>
                <a:t>Be kind and compassionate</a:t>
              </a:r>
            </a:p>
          </p:txBody>
        </p:sp>
      </p:grpSp>
      <p:sp>
        <p:nvSpPr>
          <p:cNvPr id="19" name="TextBox 18">
            <a:extLst>
              <a:ext uri="{FF2B5EF4-FFF2-40B4-BE49-F238E27FC236}">
                <a16:creationId xmlns:a16="http://schemas.microsoft.com/office/drawing/2014/main" id="{FC6EE49E-489D-D0A1-FEA0-69E6E675822C}"/>
              </a:ext>
            </a:extLst>
          </p:cNvPr>
          <p:cNvSpPr txBox="1"/>
          <p:nvPr/>
        </p:nvSpPr>
        <p:spPr>
          <a:xfrm>
            <a:off x="1949567" y="5921302"/>
            <a:ext cx="4872432"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Can you think of any more ideas?...</a:t>
            </a:r>
          </a:p>
        </p:txBody>
      </p:sp>
    </p:spTree>
    <p:extLst>
      <p:ext uri="{BB962C8B-B14F-4D97-AF65-F5344CB8AC3E}">
        <p14:creationId xmlns:p14="http://schemas.microsoft.com/office/powerpoint/2010/main" val="309268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3217-22AB-ED98-4498-FD07527AFCC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FDABAF4-9E10-25A9-F86C-A543C3405FDC}"/>
              </a:ext>
            </a:extLst>
          </p:cNvPr>
          <p:cNvSpPr>
            <a:spLocks noGrp="1"/>
          </p:cNvSpPr>
          <p:nvPr>
            <p:ph type="subTitle" idx="1"/>
          </p:nvPr>
        </p:nvSpPr>
        <p:spPr/>
        <p:txBody>
          <a:bodyPr/>
          <a:lstStyle/>
          <a:p>
            <a:endParaRPr lang="en-GB"/>
          </a:p>
        </p:txBody>
      </p:sp>
      <p:pic>
        <p:nvPicPr>
          <p:cNvPr id="4" name="Picture 3" descr="A picture containing text, clipart&#10;&#10;Description automatically generated">
            <a:extLst>
              <a:ext uri="{FF2B5EF4-FFF2-40B4-BE49-F238E27FC236}">
                <a16:creationId xmlns:a16="http://schemas.microsoft.com/office/drawing/2014/main" id="{6CB7641A-FDCC-78FE-A30A-F869B034EFFE}"/>
              </a:ext>
            </a:extLst>
          </p:cNvPr>
          <p:cNvPicPr>
            <a:picLocks noChangeAspect="1"/>
          </p:cNvPicPr>
          <p:nvPr/>
        </p:nvPicPr>
        <p:blipFill rotWithShape="1">
          <a:blip r:embed="rId2">
            <a:extLst>
              <a:ext uri="{28A0092B-C50C-407E-A947-70E740481C1C}">
                <a14:useLocalDpi xmlns:a14="http://schemas.microsoft.com/office/drawing/2010/main" val="0"/>
              </a:ext>
            </a:extLst>
          </a:blip>
          <a:srcRect l="26499" r="6873"/>
          <a:stretch/>
        </p:blipFill>
        <p:spPr>
          <a:xfrm>
            <a:off x="-1" y="0"/>
            <a:ext cx="12192001" cy="6858000"/>
          </a:xfrm>
          <a:prstGeom prst="rect">
            <a:avLst/>
          </a:prstGeom>
        </p:spPr>
      </p:pic>
    </p:spTree>
    <p:extLst>
      <p:ext uri="{BB962C8B-B14F-4D97-AF65-F5344CB8AC3E}">
        <p14:creationId xmlns:p14="http://schemas.microsoft.com/office/powerpoint/2010/main" val="24660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1460F0-5B36-4D04-866E-D741EF46F1FF}"/>
              </a:ext>
            </a:extLst>
          </p:cNvPr>
          <p:cNvSpPr/>
          <p:nvPr/>
        </p:nvSpPr>
        <p:spPr>
          <a:xfrm>
            <a:off x="6011940" y="0"/>
            <a:ext cx="6193708" cy="6858000"/>
          </a:xfrm>
          <a:prstGeom prst="rect">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526600-A2FA-4FCC-B2DE-6F69AF1BECBE}"/>
              </a:ext>
            </a:extLst>
          </p:cNvPr>
          <p:cNvSpPr txBox="1"/>
          <p:nvPr/>
        </p:nvSpPr>
        <p:spPr>
          <a:xfrm>
            <a:off x="581106" y="1231710"/>
            <a:ext cx="4387564" cy="2246769"/>
          </a:xfrm>
          <a:prstGeom prst="rect">
            <a:avLst/>
          </a:prstGeom>
          <a:noFill/>
        </p:spPr>
        <p:txBody>
          <a:bodyPr wrap="square" lIns="91440" tIns="45720" rIns="91440" bIns="45720" anchor="t">
            <a:spAutoFit/>
          </a:bodyPr>
          <a:lstStyle/>
          <a:p>
            <a:r>
              <a:rPr lang="en-US" sz="2000" dirty="0">
                <a:latin typeface="Baskerville BT"/>
              </a:rPr>
              <a:t>SIFA Fireside are a charity that supports</a:t>
            </a:r>
            <a:r>
              <a:rPr lang="en-US" sz="2000" b="0" i="0" u="none" strike="noStrike" baseline="0" dirty="0">
                <a:latin typeface="Baskerville BT"/>
              </a:rPr>
              <a:t> people who are homeless in Birmingham,</a:t>
            </a:r>
            <a:r>
              <a:rPr lang="en-US" sz="2000" b="0" i="0" u="none" strike="noStrike" dirty="0">
                <a:latin typeface="Baskerville BT"/>
              </a:rPr>
              <a:t> helping them to lead </a:t>
            </a:r>
            <a:r>
              <a:rPr lang="en-US" sz="2000" b="0" i="0" u="none" strike="noStrike" baseline="0" dirty="0">
                <a:latin typeface="Baskerville BT"/>
              </a:rPr>
              <a:t>healthier and happier lives.</a:t>
            </a:r>
          </a:p>
          <a:p>
            <a:endParaRPr lang="en-US" sz="2000" dirty="0">
              <a:latin typeface="Baskerville BT" panose="02020602070506020303" pitchFamily="18" charset="0"/>
            </a:endParaRPr>
          </a:p>
          <a:p>
            <a:endParaRPr lang="en-US" sz="2000" dirty="0">
              <a:latin typeface="Baskerville BT" panose="02020602070506020303" pitchFamily="18" charset="0"/>
            </a:endParaRPr>
          </a:p>
          <a:p>
            <a:pPr lvl="0"/>
            <a:r>
              <a:rPr lang="en-GB" sz="2000" dirty="0">
                <a:solidFill>
                  <a:srgbClr val="D24A1A"/>
                </a:solidFill>
                <a:latin typeface="Oswald" panose="00000500000000000000" pitchFamily="2" charset="0"/>
              </a:rPr>
              <a:t>SIFA Fireside’s Aims:</a:t>
            </a:r>
          </a:p>
        </p:txBody>
      </p:sp>
      <p:sp>
        <p:nvSpPr>
          <p:cNvPr id="7" name="TextBox 6">
            <a:extLst>
              <a:ext uri="{FF2B5EF4-FFF2-40B4-BE49-F238E27FC236}">
                <a16:creationId xmlns:a16="http://schemas.microsoft.com/office/drawing/2014/main" id="{A09EBCBE-FB2B-463C-9305-767DEA84D54D}"/>
              </a:ext>
            </a:extLst>
          </p:cNvPr>
          <p:cNvSpPr txBox="1"/>
          <p:nvPr/>
        </p:nvSpPr>
        <p:spPr>
          <a:xfrm>
            <a:off x="581106" y="431972"/>
            <a:ext cx="5069067" cy="523220"/>
          </a:xfrm>
          <a:prstGeom prst="rect">
            <a:avLst/>
          </a:prstGeom>
          <a:noFill/>
        </p:spPr>
        <p:txBody>
          <a:bodyPr wrap="square" rtlCol="0">
            <a:spAutoFit/>
          </a:bodyPr>
          <a:lstStyle/>
          <a:p>
            <a:r>
              <a:rPr lang="en-US" sz="2800">
                <a:solidFill>
                  <a:srgbClr val="D24A1A"/>
                </a:solidFill>
                <a:latin typeface="Oswald" panose="00000500000000000000" pitchFamily="2" charset="0"/>
              </a:rPr>
              <a:t>Who are SIFA Fireside</a:t>
            </a:r>
          </a:p>
        </p:txBody>
      </p:sp>
      <p:pic>
        <p:nvPicPr>
          <p:cNvPr id="11" name="Picture 10" descr="A picture containing text, container&#10;&#10;Description automatically generated">
            <a:extLst>
              <a:ext uri="{FF2B5EF4-FFF2-40B4-BE49-F238E27FC236}">
                <a16:creationId xmlns:a16="http://schemas.microsoft.com/office/drawing/2014/main" id="{454D8C3D-39BA-4CC6-90FB-853F715F1C69}"/>
              </a:ext>
            </a:extLst>
          </p:cNvPr>
          <p:cNvPicPr>
            <a:picLocks noChangeAspect="1"/>
          </p:cNvPicPr>
          <p:nvPr/>
        </p:nvPicPr>
        <p:blipFill>
          <a:blip r:embed="rId3">
            <a:clrChange>
              <a:clrFrom>
                <a:srgbClr val="E43C0F"/>
              </a:clrFrom>
              <a:clrTo>
                <a:srgbClr val="E43C0F">
                  <a:alpha val="0"/>
                </a:srgbClr>
              </a:clrTo>
            </a:clrChange>
            <a:extLst>
              <a:ext uri="{28A0092B-C50C-407E-A947-70E740481C1C}">
                <a14:useLocalDpi xmlns:a14="http://schemas.microsoft.com/office/drawing/2010/main" val="0"/>
              </a:ext>
            </a:extLst>
          </a:blip>
          <a:stretch>
            <a:fillRect/>
          </a:stretch>
        </p:blipFill>
        <p:spPr>
          <a:xfrm>
            <a:off x="6011940" y="0"/>
            <a:ext cx="6193708" cy="6858000"/>
          </a:xfrm>
          <a:prstGeom prst="rect">
            <a:avLst/>
          </a:prstGeom>
        </p:spPr>
      </p:pic>
      <p:grpSp>
        <p:nvGrpSpPr>
          <p:cNvPr id="18" name="Group 17">
            <a:extLst>
              <a:ext uri="{FF2B5EF4-FFF2-40B4-BE49-F238E27FC236}">
                <a16:creationId xmlns:a16="http://schemas.microsoft.com/office/drawing/2014/main" id="{ECED396F-076E-0F0F-61DC-4088ED31411B}"/>
              </a:ext>
            </a:extLst>
          </p:cNvPr>
          <p:cNvGrpSpPr/>
          <p:nvPr/>
        </p:nvGrpSpPr>
        <p:grpSpPr>
          <a:xfrm>
            <a:off x="1690995" y="3981007"/>
            <a:ext cx="1189150" cy="1188720"/>
            <a:chOff x="1690995" y="3981007"/>
            <a:chExt cx="1189150" cy="1188720"/>
          </a:xfrm>
        </p:grpSpPr>
        <p:sp>
          <p:nvSpPr>
            <p:cNvPr id="5" name="Oval 4">
              <a:extLst>
                <a:ext uri="{FF2B5EF4-FFF2-40B4-BE49-F238E27FC236}">
                  <a16:creationId xmlns:a16="http://schemas.microsoft.com/office/drawing/2014/main" id="{28240947-1623-B8EF-E271-CD82CCC270E8}"/>
                </a:ext>
              </a:extLst>
            </p:cNvPr>
            <p:cNvSpPr/>
            <p:nvPr/>
          </p:nvSpPr>
          <p:spPr>
            <a:xfrm>
              <a:off x="1690995" y="3981007"/>
              <a:ext cx="1189150" cy="118872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E74510-76CF-BD94-2BE4-B882BCCEE426}"/>
                </a:ext>
              </a:extLst>
            </p:cNvPr>
            <p:cNvSpPr txBox="1"/>
            <p:nvPr/>
          </p:nvSpPr>
          <p:spPr>
            <a:xfrm>
              <a:off x="1798436" y="4390701"/>
              <a:ext cx="1002795" cy="369332"/>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Skills</a:t>
              </a:r>
              <a:endParaRPr lang="en-GB" dirty="0">
                <a:solidFill>
                  <a:schemeClr val="bg1"/>
                </a:solidFill>
                <a:latin typeface="Oswald" panose="00000500000000000000" pitchFamily="2" charset="0"/>
              </a:endParaRPr>
            </a:p>
          </p:txBody>
        </p:sp>
      </p:grpSp>
      <p:grpSp>
        <p:nvGrpSpPr>
          <p:cNvPr id="21" name="Group 20">
            <a:extLst>
              <a:ext uri="{FF2B5EF4-FFF2-40B4-BE49-F238E27FC236}">
                <a16:creationId xmlns:a16="http://schemas.microsoft.com/office/drawing/2014/main" id="{75610236-4E91-2174-20CA-7B1B63043C49}"/>
              </a:ext>
            </a:extLst>
          </p:cNvPr>
          <p:cNvGrpSpPr/>
          <p:nvPr/>
        </p:nvGrpSpPr>
        <p:grpSpPr>
          <a:xfrm>
            <a:off x="471580" y="5293228"/>
            <a:ext cx="1189150" cy="1188720"/>
            <a:chOff x="471580" y="5293228"/>
            <a:chExt cx="1189150" cy="1188720"/>
          </a:xfrm>
        </p:grpSpPr>
        <p:sp>
          <p:nvSpPr>
            <p:cNvPr id="14" name="Oval 13">
              <a:extLst>
                <a:ext uri="{FF2B5EF4-FFF2-40B4-BE49-F238E27FC236}">
                  <a16:creationId xmlns:a16="http://schemas.microsoft.com/office/drawing/2014/main" id="{C840AD3B-2A57-4839-175C-2129851B13B8}"/>
                </a:ext>
              </a:extLst>
            </p:cNvPr>
            <p:cNvSpPr/>
            <p:nvPr/>
          </p:nvSpPr>
          <p:spPr>
            <a:xfrm>
              <a:off x="471580" y="5293228"/>
              <a:ext cx="1189150" cy="118872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8D85A91-9C58-5EEF-B789-5345B3E4BDE7}"/>
                </a:ext>
              </a:extLst>
            </p:cNvPr>
            <p:cNvSpPr txBox="1"/>
            <p:nvPr/>
          </p:nvSpPr>
          <p:spPr>
            <a:xfrm>
              <a:off x="544520" y="5702922"/>
              <a:ext cx="1002795" cy="369332"/>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Health</a:t>
              </a:r>
              <a:endParaRPr lang="en-GB" dirty="0">
                <a:solidFill>
                  <a:schemeClr val="bg1"/>
                </a:solidFill>
                <a:latin typeface="Oswald" panose="00000500000000000000" pitchFamily="2" charset="0"/>
              </a:endParaRPr>
            </a:p>
          </p:txBody>
        </p:sp>
      </p:grpSp>
      <p:grpSp>
        <p:nvGrpSpPr>
          <p:cNvPr id="19" name="Group 18">
            <a:extLst>
              <a:ext uri="{FF2B5EF4-FFF2-40B4-BE49-F238E27FC236}">
                <a16:creationId xmlns:a16="http://schemas.microsoft.com/office/drawing/2014/main" id="{86C44D3D-01DF-91FB-A851-25439DFC2847}"/>
              </a:ext>
            </a:extLst>
          </p:cNvPr>
          <p:cNvGrpSpPr/>
          <p:nvPr/>
        </p:nvGrpSpPr>
        <p:grpSpPr>
          <a:xfrm>
            <a:off x="3996355" y="3600007"/>
            <a:ext cx="1189150" cy="1188720"/>
            <a:chOff x="3996355" y="3600007"/>
            <a:chExt cx="1189150" cy="1188720"/>
          </a:xfrm>
        </p:grpSpPr>
        <p:sp>
          <p:nvSpPr>
            <p:cNvPr id="2" name="Oval 1">
              <a:extLst>
                <a:ext uri="{FF2B5EF4-FFF2-40B4-BE49-F238E27FC236}">
                  <a16:creationId xmlns:a16="http://schemas.microsoft.com/office/drawing/2014/main" id="{C7A3FD3D-20AC-F916-2B08-98DF721DFC5A}"/>
                </a:ext>
              </a:extLst>
            </p:cNvPr>
            <p:cNvSpPr/>
            <p:nvPr/>
          </p:nvSpPr>
          <p:spPr>
            <a:xfrm>
              <a:off x="3996355" y="3600007"/>
              <a:ext cx="1189150" cy="118872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72FA754-7DCD-BB07-991C-65F078B022FB}"/>
                </a:ext>
              </a:extLst>
            </p:cNvPr>
            <p:cNvSpPr txBox="1"/>
            <p:nvPr/>
          </p:nvSpPr>
          <p:spPr>
            <a:xfrm>
              <a:off x="4097329" y="4024344"/>
              <a:ext cx="1002795" cy="369332"/>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Jobs</a:t>
              </a:r>
              <a:endParaRPr lang="en-GB" dirty="0">
                <a:solidFill>
                  <a:schemeClr val="bg1"/>
                </a:solidFill>
                <a:latin typeface="Oswald" panose="00000500000000000000" pitchFamily="2" charset="0"/>
              </a:endParaRPr>
            </a:p>
          </p:txBody>
        </p:sp>
      </p:grpSp>
      <p:grpSp>
        <p:nvGrpSpPr>
          <p:cNvPr id="20" name="Group 19">
            <a:extLst>
              <a:ext uri="{FF2B5EF4-FFF2-40B4-BE49-F238E27FC236}">
                <a16:creationId xmlns:a16="http://schemas.microsoft.com/office/drawing/2014/main" id="{BE6307E8-1451-5185-ED84-1665573F2AED}"/>
              </a:ext>
            </a:extLst>
          </p:cNvPr>
          <p:cNvGrpSpPr/>
          <p:nvPr/>
        </p:nvGrpSpPr>
        <p:grpSpPr>
          <a:xfrm>
            <a:off x="3215392" y="5198421"/>
            <a:ext cx="1189150" cy="1188720"/>
            <a:chOff x="3215392" y="5198421"/>
            <a:chExt cx="1189150" cy="1188720"/>
          </a:xfrm>
        </p:grpSpPr>
        <p:sp>
          <p:nvSpPr>
            <p:cNvPr id="16" name="Oval 15">
              <a:extLst>
                <a:ext uri="{FF2B5EF4-FFF2-40B4-BE49-F238E27FC236}">
                  <a16:creationId xmlns:a16="http://schemas.microsoft.com/office/drawing/2014/main" id="{9318E2B2-1827-0AD2-9193-166909D9A0C3}"/>
                </a:ext>
              </a:extLst>
            </p:cNvPr>
            <p:cNvSpPr/>
            <p:nvPr/>
          </p:nvSpPr>
          <p:spPr>
            <a:xfrm>
              <a:off x="3215392" y="5198421"/>
              <a:ext cx="1189150" cy="118872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EF4CD41-30A9-EDAD-C4D8-E25472A99399}"/>
                </a:ext>
              </a:extLst>
            </p:cNvPr>
            <p:cNvSpPr txBox="1"/>
            <p:nvPr/>
          </p:nvSpPr>
          <p:spPr>
            <a:xfrm>
              <a:off x="3311597" y="5602281"/>
              <a:ext cx="1049475" cy="381000"/>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Friendship</a:t>
              </a:r>
              <a:endParaRPr lang="en-GB" dirty="0">
                <a:solidFill>
                  <a:schemeClr val="bg1"/>
                </a:solidFill>
                <a:latin typeface="Oswald" panose="00000500000000000000" pitchFamily="2" charset="0"/>
              </a:endParaRPr>
            </a:p>
          </p:txBody>
        </p:sp>
      </p:grpSp>
    </p:spTree>
    <p:extLst>
      <p:ext uri="{BB962C8B-B14F-4D97-AF65-F5344CB8AC3E}">
        <p14:creationId xmlns:p14="http://schemas.microsoft.com/office/powerpoint/2010/main" val="11481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39A93-81EC-4D3E-939B-CD8CAA95DEC8}"/>
              </a:ext>
            </a:extLst>
          </p:cNvPr>
          <p:cNvSpPr/>
          <p:nvPr/>
        </p:nvSpPr>
        <p:spPr>
          <a:xfrm>
            <a:off x="0" y="0"/>
            <a:ext cx="6094268" cy="6858000"/>
          </a:xfrm>
          <a:prstGeom prst="rect">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994B810-86B1-4753-B26A-941090C08CB8}"/>
              </a:ext>
            </a:extLst>
          </p:cNvPr>
          <p:cNvSpPr txBox="1"/>
          <p:nvPr/>
        </p:nvSpPr>
        <p:spPr>
          <a:xfrm>
            <a:off x="6818132" y="484103"/>
            <a:ext cx="4322308" cy="707886"/>
          </a:xfrm>
          <a:prstGeom prst="rect">
            <a:avLst/>
          </a:prstGeom>
          <a:noFill/>
        </p:spPr>
        <p:txBody>
          <a:bodyPr wrap="square">
            <a:spAutoFit/>
          </a:bodyPr>
          <a:lstStyle/>
          <a:p>
            <a:r>
              <a:rPr lang="en-GB" sz="2000" dirty="0">
                <a:latin typeface="Baskerville BT" panose="02020602070506020303" pitchFamily="18" charset="0"/>
                <a:cs typeface="Aharoni" panose="02010803020104030203" pitchFamily="2" charset="-79"/>
              </a:rPr>
              <a:t>If someone is sleeping or living…</a:t>
            </a:r>
          </a:p>
          <a:p>
            <a:endParaRPr lang="en-GB" sz="2000" dirty="0">
              <a:latin typeface="Baskerville BT" panose="02020602070506020303" pitchFamily="18" charset="0"/>
              <a:cs typeface="Aharoni" panose="02010803020104030203" pitchFamily="2" charset="-79"/>
            </a:endParaRPr>
          </a:p>
        </p:txBody>
      </p:sp>
      <p:sp>
        <p:nvSpPr>
          <p:cNvPr id="12" name="TextBox 11">
            <a:extLst>
              <a:ext uri="{FF2B5EF4-FFF2-40B4-BE49-F238E27FC236}">
                <a16:creationId xmlns:a16="http://schemas.microsoft.com/office/drawing/2014/main" id="{4748DD80-6EB1-4BB9-8D09-E12B270D7099}"/>
              </a:ext>
            </a:extLst>
          </p:cNvPr>
          <p:cNvSpPr txBox="1"/>
          <p:nvPr/>
        </p:nvSpPr>
        <p:spPr>
          <a:xfrm>
            <a:off x="417332" y="5253119"/>
            <a:ext cx="6094268" cy="954107"/>
          </a:xfrm>
          <a:prstGeom prst="rect">
            <a:avLst/>
          </a:prstGeom>
          <a:noFill/>
        </p:spPr>
        <p:txBody>
          <a:bodyPr wrap="square">
            <a:spAutoFit/>
          </a:bodyPr>
          <a:lstStyle/>
          <a:p>
            <a:r>
              <a:rPr lang="en-GB" sz="2800">
                <a:solidFill>
                  <a:srgbClr val="F7F7DB"/>
                </a:solidFill>
                <a:latin typeface="Oswald" panose="00000500000000000000" pitchFamily="2" charset="0"/>
              </a:rPr>
              <a:t>An estimated </a:t>
            </a:r>
            <a:r>
              <a:rPr lang="en-GB" sz="2800" b="1">
                <a:solidFill>
                  <a:srgbClr val="F7F7DB"/>
                </a:solidFill>
                <a:latin typeface="Oswald" panose="00000500000000000000" pitchFamily="2" charset="0"/>
              </a:rPr>
              <a:t>1 in 96 </a:t>
            </a:r>
            <a:r>
              <a:rPr lang="en-GB" sz="2800">
                <a:solidFill>
                  <a:srgbClr val="F7F7DB"/>
                </a:solidFill>
                <a:latin typeface="Oswald" panose="00000500000000000000" pitchFamily="2" charset="0"/>
              </a:rPr>
              <a:t>people are currently classed as homeless in Birmingham</a:t>
            </a:r>
            <a:endParaRPr lang="en-GB" sz="1600">
              <a:solidFill>
                <a:srgbClr val="F7F7DB"/>
              </a:solidFill>
            </a:endParaRPr>
          </a:p>
        </p:txBody>
      </p:sp>
      <p:sp>
        <p:nvSpPr>
          <p:cNvPr id="7" name="TextBox 6">
            <a:extLst>
              <a:ext uri="{FF2B5EF4-FFF2-40B4-BE49-F238E27FC236}">
                <a16:creationId xmlns:a16="http://schemas.microsoft.com/office/drawing/2014/main" id="{24AD8F69-2110-4D3C-9361-77EEF9388191}"/>
              </a:ext>
            </a:extLst>
          </p:cNvPr>
          <p:cNvSpPr txBox="1"/>
          <p:nvPr/>
        </p:nvSpPr>
        <p:spPr>
          <a:xfrm>
            <a:off x="417332" y="484103"/>
            <a:ext cx="5165320" cy="523220"/>
          </a:xfrm>
          <a:prstGeom prst="rect">
            <a:avLst/>
          </a:prstGeom>
          <a:noFill/>
        </p:spPr>
        <p:txBody>
          <a:bodyPr wrap="square" rtlCol="0">
            <a:spAutoFit/>
          </a:bodyPr>
          <a:lstStyle/>
          <a:p>
            <a:r>
              <a:rPr lang="en-US" sz="2800">
                <a:solidFill>
                  <a:srgbClr val="F7F7DB"/>
                </a:solidFill>
                <a:latin typeface="Oswald" panose="00000500000000000000" pitchFamily="2" charset="0"/>
              </a:rPr>
              <a:t>What does it mean to be homeless?</a:t>
            </a:r>
          </a:p>
        </p:txBody>
      </p:sp>
      <p:pic>
        <p:nvPicPr>
          <p:cNvPr id="11" name="Picture 10" descr="A picture containing text, clipart&#10;&#10;Description automatically generated">
            <a:extLst>
              <a:ext uri="{FF2B5EF4-FFF2-40B4-BE49-F238E27FC236}">
                <a16:creationId xmlns:a16="http://schemas.microsoft.com/office/drawing/2014/main" id="{88F23DD8-9169-4E44-B79B-6F0D420B1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4635"/>
            <a:ext cx="6094268" cy="2168729"/>
          </a:xfrm>
          <a:prstGeom prst="rect">
            <a:avLst/>
          </a:prstGeom>
        </p:spPr>
      </p:pic>
      <p:grpSp>
        <p:nvGrpSpPr>
          <p:cNvPr id="36" name="Group 35">
            <a:extLst>
              <a:ext uri="{FF2B5EF4-FFF2-40B4-BE49-F238E27FC236}">
                <a16:creationId xmlns:a16="http://schemas.microsoft.com/office/drawing/2014/main" id="{53D2AE01-2128-6689-749D-58CD712B0C4B}"/>
              </a:ext>
            </a:extLst>
          </p:cNvPr>
          <p:cNvGrpSpPr/>
          <p:nvPr/>
        </p:nvGrpSpPr>
        <p:grpSpPr>
          <a:xfrm>
            <a:off x="6444244" y="3569906"/>
            <a:ext cx="1620000" cy="1620000"/>
            <a:chOff x="6622512" y="3522241"/>
            <a:chExt cx="1620000" cy="1620000"/>
          </a:xfrm>
        </p:grpSpPr>
        <p:sp>
          <p:nvSpPr>
            <p:cNvPr id="17" name="Oval 16">
              <a:extLst>
                <a:ext uri="{FF2B5EF4-FFF2-40B4-BE49-F238E27FC236}">
                  <a16:creationId xmlns:a16="http://schemas.microsoft.com/office/drawing/2014/main" id="{C9E6C005-3858-E2E7-820B-B627C9D14613}"/>
                </a:ext>
              </a:extLst>
            </p:cNvPr>
            <p:cNvSpPr/>
            <p:nvPr/>
          </p:nvSpPr>
          <p:spPr>
            <a:xfrm>
              <a:off x="6622512" y="3522241"/>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BE81EC8-2648-50A0-EF8F-8864968788C2}"/>
                </a:ext>
              </a:extLst>
            </p:cNvPr>
            <p:cNvSpPr txBox="1"/>
            <p:nvPr/>
          </p:nvSpPr>
          <p:spPr>
            <a:xfrm>
              <a:off x="6662887" y="3956481"/>
              <a:ext cx="1539250" cy="646331"/>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In friends or family’s homes</a:t>
              </a:r>
              <a:endParaRPr lang="en-GB" dirty="0">
                <a:solidFill>
                  <a:schemeClr val="bg1"/>
                </a:solidFill>
                <a:latin typeface="Oswald" panose="00000500000000000000" pitchFamily="2" charset="0"/>
              </a:endParaRPr>
            </a:p>
          </p:txBody>
        </p:sp>
      </p:grpSp>
      <p:grpSp>
        <p:nvGrpSpPr>
          <p:cNvPr id="34" name="Group 33">
            <a:extLst>
              <a:ext uri="{FF2B5EF4-FFF2-40B4-BE49-F238E27FC236}">
                <a16:creationId xmlns:a16="http://schemas.microsoft.com/office/drawing/2014/main" id="{4D8B723A-F680-8733-3067-131833AFF21A}"/>
              </a:ext>
            </a:extLst>
          </p:cNvPr>
          <p:cNvGrpSpPr/>
          <p:nvPr/>
        </p:nvGrpSpPr>
        <p:grpSpPr>
          <a:xfrm>
            <a:off x="10227092" y="3756220"/>
            <a:ext cx="1620000" cy="1620000"/>
            <a:chOff x="10042121" y="3146978"/>
            <a:chExt cx="1620000" cy="1620000"/>
          </a:xfrm>
        </p:grpSpPr>
        <p:sp>
          <p:nvSpPr>
            <p:cNvPr id="30" name="Oval 29">
              <a:extLst>
                <a:ext uri="{FF2B5EF4-FFF2-40B4-BE49-F238E27FC236}">
                  <a16:creationId xmlns:a16="http://schemas.microsoft.com/office/drawing/2014/main" id="{37C53739-14E7-FB55-FC2F-5F1875A209E7}"/>
                </a:ext>
              </a:extLst>
            </p:cNvPr>
            <p:cNvSpPr/>
            <p:nvPr/>
          </p:nvSpPr>
          <p:spPr>
            <a:xfrm>
              <a:off x="10042121" y="3146978"/>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9DA50E2-68E9-E851-BB9B-599043D60517}"/>
                </a:ext>
              </a:extLst>
            </p:cNvPr>
            <p:cNvSpPr txBox="1"/>
            <p:nvPr/>
          </p:nvSpPr>
          <p:spPr>
            <a:xfrm>
              <a:off x="10319691" y="3778310"/>
              <a:ext cx="1002795" cy="369332"/>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In a car</a:t>
              </a:r>
              <a:endParaRPr lang="en-GB" dirty="0">
                <a:solidFill>
                  <a:schemeClr val="bg1"/>
                </a:solidFill>
                <a:latin typeface="Oswald" panose="00000500000000000000" pitchFamily="2" charset="0"/>
              </a:endParaRPr>
            </a:p>
          </p:txBody>
        </p:sp>
      </p:grpSp>
      <p:grpSp>
        <p:nvGrpSpPr>
          <p:cNvPr id="35" name="Group 34">
            <a:extLst>
              <a:ext uri="{FF2B5EF4-FFF2-40B4-BE49-F238E27FC236}">
                <a16:creationId xmlns:a16="http://schemas.microsoft.com/office/drawing/2014/main" id="{6DF5F414-0E15-9FD6-FE3C-887390202620}"/>
              </a:ext>
            </a:extLst>
          </p:cNvPr>
          <p:cNvGrpSpPr/>
          <p:nvPr/>
        </p:nvGrpSpPr>
        <p:grpSpPr>
          <a:xfrm>
            <a:off x="8662980" y="5059063"/>
            <a:ext cx="1620000" cy="1620000"/>
            <a:chOff x="8175401" y="4832069"/>
            <a:chExt cx="1620000" cy="1620000"/>
          </a:xfrm>
        </p:grpSpPr>
        <p:sp>
          <p:nvSpPr>
            <p:cNvPr id="29" name="Oval 28">
              <a:extLst>
                <a:ext uri="{FF2B5EF4-FFF2-40B4-BE49-F238E27FC236}">
                  <a16:creationId xmlns:a16="http://schemas.microsoft.com/office/drawing/2014/main" id="{DE5419D2-1848-0810-330A-B540A3881B6B}"/>
                </a:ext>
              </a:extLst>
            </p:cNvPr>
            <p:cNvSpPr/>
            <p:nvPr/>
          </p:nvSpPr>
          <p:spPr>
            <a:xfrm>
              <a:off x="8175401" y="4832069"/>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3DD1E23C-1E99-86E2-68DB-F117A2338B23}"/>
                </a:ext>
              </a:extLst>
            </p:cNvPr>
            <p:cNvSpPr txBox="1"/>
            <p:nvPr/>
          </p:nvSpPr>
          <p:spPr>
            <a:xfrm>
              <a:off x="8205484" y="5285923"/>
              <a:ext cx="1534029" cy="646331"/>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In temporary accommodation</a:t>
              </a:r>
              <a:endParaRPr lang="en-GB" dirty="0">
                <a:solidFill>
                  <a:schemeClr val="bg1"/>
                </a:solidFill>
                <a:latin typeface="Oswald" panose="00000500000000000000" pitchFamily="2" charset="0"/>
              </a:endParaRPr>
            </a:p>
          </p:txBody>
        </p:sp>
      </p:grpSp>
      <p:grpSp>
        <p:nvGrpSpPr>
          <p:cNvPr id="32" name="Group 31">
            <a:extLst>
              <a:ext uri="{FF2B5EF4-FFF2-40B4-BE49-F238E27FC236}">
                <a16:creationId xmlns:a16="http://schemas.microsoft.com/office/drawing/2014/main" id="{1B7AB6BC-2D20-EBA9-6D50-F2A00E131E80}"/>
              </a:ext>
            </a:extLst>
          </p:cNvPr>
          <p:cNvGrpSpPr/>
          <p:nvPr/>
        </p:nvGrpSpPr>
        <p:grpSpPr>
          <a:xfrm>
            <a:off x="8480488" y="2633374"/>
            <a:ext cx="1620000" cy="1620000"/>
            <a:chOff x="8972499" y="2104243"/>
            <a:chExt cx="1620000" cy="1620000"/>
          </a:xfrm>
        </p:grpSpPr>
        <p:sp>
          <p:nvSpPr>
            <p:cNvPr id="28" name="Oval 27">
              <a:extLst>
                <a:ext uri="{FF2B5EF4-FFF2-40B4-BE49-F238E27FC236}">
                  <a16:creationId xmlns:a16="http://schemas.microsoft.com/office/drawing/2014/main" id="{EC5BD40E-4EEA-C275-1B05-F5D15C87E29A}"/>
                </a:ext>
              </a:extLst>
            </p:cNvPr>
            <p:cNvSpPr/>
            <p:nvPr/>
          </p:nvSpPr>
          <p:spPr>
            <a:xfrm>
              <a:off x="8972499" y="2104243"/>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E0C5637-47ED-C4C4-AADD-C62EF225AC36}"/>
                </a:ext>
              </a:extLst>
            </p:cNvPr>
            <p:cNvSpPr txBox="1"/>
            <p:nvPr/>
          </p:nvSpPr>
          <p:spPr>
            <a:xfrm>
              <a:off x="9084492" y="2631803"/>
              <a:ext cx="1317780" cy="885311"/>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In empty buildings</a:t>
              </a:r>
              <a:endParaRPr lang="en-GB" dirty="0">
                <a:solidFill>
                  <a:schemeClr val="bg1"/>
                </a:solidFill>
                <a:latin typeface="Oswald" panose="00000500000000000000" pitchFamily="2" charset="0"/>
              </a:endParaRPr>
            </a:p>
          </p:txBody>
        </p:sp>
      </p:grpSp>
      <p:grpSp>
        <p:nvGrpSpPr>
          <p:cNvPr id="33" name="Group 32">
            <a:extLst>
              <a:ext uri="{FF2B5EF4-FFF2-40B4-BE49-F238E27FC236}">
                <a16:creationId xmlns:a16="http://schemas.microsoft.com/office/drawing/2014/main" id="{36BC7180-AABE-3426-376F-A7A08163DFD8}"/>
              </a:ext>
            </a:extLst>
          </p:cNvPr>
          <p:cNvGrpSpPr/>
          <p:nvPr/>
        </p:nvGrpSpPr>
        <p:grpSpPr>
          <a:xfrm>
            <a:off x="10152864" y="1010554"/>
            <a:ext cx="1620000" cy="1620000"/>
            <a:chOff x="10146139" y="471587"/>
            <a:chExt cx="1620000" cy="1620000"/>
          </a:xfrm>
        </p:grpSpPr>
        <p:sp>
          <p:nvSpPr>
            <p:cNvPr id="26" name="Oval 25">
              <a:extLst>
                <a:ext uri="{FF2B5EF4-FFF2-40B4-BE49-F238E27FC236}">
                  <a16:creationId xmlns:a16="http://schemas.microsoft.com/office/drawing/2014/main" id="{10703E46-7075-A1BE-112C-1DD407BA25E2}"/>
                </a:ext>
              </a:extLst>
            </p:cNvPr>
            <p:cNvSpPr/>
            <p:nvPr/>
          </p:nvSpPr>
          <p:spPr>
            <a:xfrm>
              <a:off x="10146139" y="471587"/>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1A565A9-C231-CA8C-62DB-804D670EA235}"/>
                </a:ext>
              </a:extLst>
            </p:cNvPr>
            <p:cNvSpPr txBox="1"/>
            <p:nvPr/>
          </p:nvSpPr>
          <p:spPr>
            <a:xfrm>
              <a:off x="10282980" y="988937"/>
              <a:ext cx="1317780" cy="865863"/>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On the streets</a:t>
              </a:r>
              <a:endParaRPr lang="en-GB" dirty="0">
                <a:solidFill>
                  <a:schemeClr val="bg1"/>
                </a:solidFill>
                <a:latin typeface="Oswald" panose="00000500000000000000" pitchFamily="2" charset="0"/>
              </a:endParaRPr>
            </a:p>
          </p:txBody>
        </p:sp>
      </p:grpSp>
      <p:grpSp>
        <p:nvGrpSpPr>
          <p:cNvPr id="31" name="Group 30">
            <a:extLst>
              <a:ext uri="{FF2B5EF4-FFF2-40B4-BE49-F238E27FC236}">
                <a16:creationId xmlns:a16="http://schemas.microsoft.com/office/drawing/2014/main" id="{FA0FEEB4-0921-7CDF-7E55-DC28A995D1C7}"/>
              </a:ext>
            </a:extLst>
          </p:cNvPr>
          <p:cNvGrpSpPr/>
          <p:nvPr/>
        </p:nvGrpSpPr>
        <p:grpSpPr>
          <a:xfrm>
            <a:off x="6916376" y="1215931"/>
            <a:ext cx="1620000" cy="1620000"/>
            <a:chOff x="6916376" y="1215931"/>
            <a:chExt cx="1620000" cy="1620000"/>
          </a:xfrm>
        </p:grpSpPr>
        <p:sp>
          <p:nvSpPr>
            <p:cNvPr id="27" name="Oval 26">
              <a:extLst>
                <a:ext uri="{FF2B5EF4-FFF2-40B4-BE49-F238E27FC236}">
                  <a16:creationId xmlns:a16="http://schemas.microsoft.com/office/drawing/2014/main" id="{A8AFCAD0-A82C-F9A0-B25F-7820D0D40FA2}"/>
                </a:ext>
              </a:extLst>
            </p:cNvPr>
            <p:cNvSpPr/>
            <p:nvPr/>
          </p:nvSpPr>
          <p:spPr>
            <a:xfrm>
              <a:off x="6916376" y="1215931"/>
              <a:ext cx="1620000" cy="1620000"/>
            </a:xfrm>
            <a:prstGeom prst="ellipse">
              <a:avLst/>
            </a:prstGeom>
            <a:solidFill>
              <a:srgbClr val="D24A1A"/>
            </a:solidFill>
            <a:ln>
              <a:solidFill>
                <a:srgbClr val="D24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DD53153-AF0B-D1E8-9A8C-F1C8B4F0C0EB}"/>
                </a:ext>
              </a:extLst>
            </p:cNvPr>
            <p:cNvSpPr txBox="1"/>
            <p:nvPr/>
          </p:nvSpPr>
          <p:spPr>
            <a:xfrm>
              <a:off x="7069291" y="1817083"/>
              <a:ext cx="1317781" cy="885311"/>
            </a:xfrm>
            <a:prstGeom prst="rect">
              <a:avLst/>
            </a:prstGeom>
            <a:noFill/>
          </p:spPr>
          <p:txBody>
            <a:bodyPr wrap="square" rtlCol="0">
              <a:spAutoFit/>
            </a:bodyPr>
            <a:lstStyle/>
            <a:p>
              <a:pPr algn="ctr"/>
              <a:r>
                <a:rPr lang="en-GB" sz="1800" dirty="0">
                  <a:solidFill>
                    <a:schemeClr val="bg1"/>
                  </a:solidFill>
                  <a:latin typeface="Oswald" panose="00000500000000000000" pitchFamily="2" charset="0"/>
                </a:rPr>
                <a:t>In a hostel</a:t>
              </a:r>
              <a:endParaRPr lang="en-GB" dirty="0">
                <a:solidFill>
                  <a:schemeClr val="bg1"/>
                </a:solidFill>
                <a:latin typeface="Oswald" panose="00000500000000000000" pitchFamily="2" charset="0"/>
              </a:endParaRPr>
            </a:p>
          </p:txBody>
        </p:sp>
      </p:grpSp>
    </p:spTree>
    <p:extLst>
      <p:ext uri="{BB962C8B-B14F-4D97-AF65-F5344CB8AC3E}">
        <p14:creationId xmlns:p14="http://schemas.microsoft.com/office/powerpoint/2010/main" val="22380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3CE95AD-29D5-4E34-E393-26F930D96C45}"/>
              </a:ext>
            </a:extLst>
          </p:cNvPr>
          <p:cNvGrpSpPr/>
          <p:nvPr/>
        </p:nvGrpSpPr>
        <p:grpSpPr>
          <a:xfrm>
            <a:off x="0" y="3738880"/>
            <a:ext cx="12192000" cy="3119120"/>
            <a:chOff x="1" y="3738881"/>
            <a:chExt cx="12192000" cy="3119120"/>
          </a:xfrm>
        </p:grpSpPr>
        <p:pic>
          <p:nvPicPr>
            <p:cNvPr id="4" name="Picture 3" descr="A picture containing text, clipart&#10;&#10;Description automatically generated">
              <a:extLst>
                <a:ext uri="{FF2B5EF4-FFF2-40B4-BE49-F238E27FC236}">
                  <a16:creationId xmlns:a16="http://schemas.microsoft.com/office/drawing/2014/main" id="{8E50D0DD-4903-2D73-0887-CCB76ECA0981}"/>
                </a:ext>
              </a:extLst>
            </p:cNvPr>
            <p:cNvPicPr>
              <a:picLocks noChangeAspect="1"/>
            </p:cNvPicPr>
            <p:nvPr/>
          </p:nvPicPr>
          <p:blipFill rotWithShape="1">
            <a:blip r:embed="rId3">
              <a:extLst>
                <a:ext uri="{28A0092B-C50C-407E-A947-70E740481C1C}">
                  <a14:useLocalDpi xmlns:a14="http://schemas.microsoft.com/office/drawing/2010/main" val="0"/>
                </a:ext>
              </a:extLst>
            </a:blip>
            <a:srcRect t="6715"/>
            <a:stretch/>
          </p:blipFill>
          <p:spPr>
            <a:xfrm>
              <a:off x="1" y="3738881"/>
              <a:ext cx="12192000" cy="3119120"/>
            </a:xfrm>
            <a:prstGeom prst="rect">
              <a:avLst/>
            </a:prstGeom>
          </p:spPr>
        </p:pic>
        <p:sp>
          <p:nvSpPr>
            <p:cNvPr id="2" name="Rectangle 1">
              <a:extLst>
                <a:ext uri="{FF2B5EF4-FFF2-40B4-BE49-F238E27FC236}">
                  <a16:creationId xmlns:a16="http://schemas.microsoft.com/office/drawing/2014/main" id="{2543A863-7411-583A-0F71-F9969344CB4D}"/>
                </a:ext>
              </a:extLst>
            </p:cNvPr>
            <p:cNvSpPr/>
            <p:nvPr/>
          </p:nvSpPr>
          <p:spPr>
            <a:xfrm>
              <a:off x="581106" y="3815775"/>
              <a:ext cx="3496826" cy="1091505"/>
            </a:xfrm>
            <a:prstGeom prst="rect">
              <a:avLst/>
            </a:prstGeom>
            <a:solidFill>
              <a:srgbClr val="F8F9E9"/>
            </a:solidFill>
            <a:ln>
              <a:solidFill>
                <a:srgbClr val="F8F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id="{A09EBCBE-FB2B-463C-9305-767DEA84D54D}"/>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How do people become homeless?</a:t>
            </a:r>
          </a:p>
        </p:txBody>
      </p:sp>
      <p:sp>
        <p:nvSpPr>
          <p:cNvPr id="6" name="TextBox 5">
            <a:extLst>
              <a:ext uri="{FF2B5EF4-FFF2-40B4-BE49-F238E27FC236}">
                <a16:creationId xmlns:a16="http://schemas.microsoft.com/office/drawing/2014/main" id="{4807C815-5787-840F-851C-08113F591ACA}"/>
              </a:ext>
            </a:extLst>
          </p:cNvPr>
          <p:cNvSpPr txBox="1"/>
          <p:nvPr/>
        </p:nvSpPr>
        <p:spPr>
          <a:xfrm>
            <a:off x="581102" y="1132868"/>
            <a:ext cx="7877097" cy="646331"/>
          </a:xfrm>
          <a:prstGeom prst="rect">
            <a:avLst/>
          </a:prstGeom>
          <a:noFill/>
        </p:spPr>
        <p:txBody>
          <a:bodyPr wrap="square" rtlCol="0">
            <a:spAutoFit/>
          </a:bodyPr>
          <a:lstStyle/>
          <a:p>
            <a:r>
              <a:rPr lang="en-GB" sz="1800" dirty="0">
                <a:latin typeface="Baskerville BT" panose="02020602070506020303" pitchFamily="18" charset="0"/>
                <a:cs typeface="Aharoni" panose="02010803020104030203" pitchFamily="2" charset="-79"/>
              </a:rPr>
              <a:t>Factors that can lead to somebody experiencing homelessness…</a:t>
            </a:r>
          </a:p>
          <a:p>
            <a:endParaRPr lang="en-GB" dirty="0"/>
          </a:p>
        </p:txBody>
      </p:sp>
      <p:sp>
        <p:nvSpPr>
          <p:cNvPr id="8" name="TextBox 7">
            <a:extLst>
              <a:ext uri="{FF2B5EF4-FFF2-40B4-BE49-F238E27FC236}">
                <a16:creationId xmlns:a16="http://schemas.microsoft.com/office/drawing/2014/main" id="{78C7F104-C928-BF08-FB86-83A14733C7C2}"/>
              </a:ext>
            </a:extLst>
          </p:cNvPr>
          <p:cNvSpPr txBox="1"/>
          <p:nvPr/>
        </p:nvSpPr>
        <p:spPr>
          <a:xfrm>
            <a:off x="581104" y="1490959"/>
            <a:ext cx="10711735" cy="3139321"/>
          </a:xfrm>
          <a:prstGeom prst="rect">
            <a:avLst/>
          </a:prstGeom>
          <a:noFill/>
        </p:spPr>
        <p:txBody>
          <a:bodyPr wrap="square" numCol="2" rtlCol="0">
            <a:spAutoFit/>
          </a:bodyPr>
          <a:lstStyle/>
          <a:p>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1800" dirty="0">
                <a:latin typeface="Baskerville BT" panose="02020602070506020303" pitchFamily="18" charset="0"/>
                <a:cs typeface="Aharoni" panose="02010803020104030203" pitchFamily="2" charset="-79"/>
              </a:rPr>
              <a:t>Losing their job</a:t>
            </a:r>
          </a:p>
          <a:p>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1800" dirty="0">
                <a:latin typeface="Baskerville BT" panose="02020602070506020303" pitchFamily="18" charset="0"/>
                <a:cs typeface="Aharoni" panose="02010803020104030203" pitchFamily="2" charset="-79"/>
              </a:rPr>
              <a:t>Being treated unfairly</a:t>
            </a:r>
          </a:p>
          <a:p>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1800" dirty="0">
                <a:latin typeface="Baskerville BT" panose="02020602070506020303" pitchFamily="18" charset="0"/>
                <a:cs typeface="Aharoni" panose="02010803020104030203" pitchFamily="2" charset="-79"/>
              </a:rPr>
              <a:t>Mental and physical illness</a:t>
            </a:r>
          </a:p>
          <a:p>
            <a:pPr marL="342900" indent="-342900">
              <a:buFont typeface="Arial" panose="020B0604020202020204" pitchFamily="34" charset="0"/>
              <a:buChar char="•"/>
            </a:pPr>
            <a:endParaRPr lang="en-GB"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endParaRPr lang="en-GB"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1800" dirty="0">
                <a:latin typeface="Baskerville BT" panose="02020602070506020303" pitchFamily="18" charset="0"/>
                <a:cs typeface="Aharoni" panose="02010803020104030203" pitchFamily="2" charset="-79"/>
              </a:rPr>
              <a:t>Being forced to leave their home</a:t>
            </a:r>
          </a:p>
          <a:p>
            <a:endParaRPr lang="en-GB" sz="1800" dirty="0">
              <a:latin typeface="Baskerville BT" panose="02020602070506020303" pitchFamily="18" charset="0"/>
              <a:cs typeface="Aharoni" panose="02010803020104030203" pitchFamily="2" charset="-79"/>
            </a:endParaRPr>
          </a:p>
          <a:p>
            <a:pPr marL="342900" indent="-342900">
              <a:buFont typeface="Arial" panose="020B0604020202020204" pitchFamily="34" charset="0"/>
              <a:buChar char="•"/>
            </a:pPr>
            <a:r>
              <a:rPr lang="en-GB" sz="1800" dirty="0">
                <a:latin typeface="Baskerville BT" panose="02020602070506020303" pitchFamily="18" charset="0"/>
                <a:cs typeface="Aharoni" panose="02010803020104030203" pitchFamily="2" charset="-79"/>
              </a:rPr>
              <a:t>Not having family and friends to help out</a:t>
            </a:r>
          </a:p>
          <a:p>
            <a:endParaRPr lang="en-GB" dirty="0"/>
          </a:p>
        </p:txBody>
      </p:sp>
    </p:spTree>
    <p:extLst>
      <p:ext uri="{BB962C8B-B14F-4D97-AF65-F5344CB8AC3E}">
        <p14:creationId xmlns:p14="http://schemas.microsoft.com/office/powerpoint/2010/main" val="364745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200A1-97B5-4808-A846-C32458F00CAF}"/>
              </a:ext>
            </a:extLst>
          </p:cNvPr>
          <p:cNvPicPr>
            <a:picLocks noChangeAspect="1"/>
          </p:cNvPicPr>
          <p:nvPr/>
        </p:nvPicPr>
        <p:blipFill>
          <a:blip r:embed="rId3"/>
          <a:stretch>
            <a:fillRect/>
          </a:stretch>
        </p:blipFill>
        <p:spPr>
          <a:xfrm>
            <a:off x="8126130" y="644089"/>
            <a:ext cx="3411346" cy="2266749"/>
          </a:xfrm>
          <a:prstGeom prst="rect">
            <a:avLst/>
          </a:prstGeom>
        </p:spPr>
      </p:pic>
      <p:pic>
        <p:nvPicPr>
          <p:cNvPr id="12" name="Picture 11">
            <a:extLst>
              <a:ext uri="{FF2B5EF4-FFF2-40B4-BE49-F238E27FC236}">
                <a16:creationId xmlns:a16="http://schemas.microsoft.com/office/drawing/2014/main" id="{52883F0D-CA98-470C-8BA0-2FF769665F37}"/>
              </a:ext>
            </a:extLst>
          </p:cNvPr>
          <p:cNvPicPr>
            <a:picLocks noChangeAspect="1"/>
          </p:cNvPicPr>
          <p:nvPr/>
        </p:nvPicPr>
        <p:blipFill rotWithShape="1">
          <a:blip r:embed="rId4"/>
          <a:srcRect t="277"/>
          <a:stretch/>
        </p:blipFill>
        <p:spPr>
          <a:xfrm>
            <a:off x="4412510" y="644090"/>
            <a:ext cx="3400549" cy="2266749"/>
          </a:xfrm>
          <a:prstGeom prst="rect">
            <a:avLst/>
          </a:prstGeom>
        </p:spPr>
      </p:pic>
      <p:pic>
        <p:nvPicPr>
          <p:cNvPr id="13" name="Picture 12" descr="A picture containing sky, outdoor, building, apartment building&#10;&#10;Description automatically generated">
            <a:extLst>
              <a:ext uri="{FF2B5EF4-FFF2-40B4-BE49-F238E27FC236}">
                <a16:creationId xmlns:a16="http://schemas.microsoft.com/office/drawing/2014/main" id="{00D43BA8-8017-4AD8-93F8-C86E8BB65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463" y="644091"/>
            <a:ext cx="3400976" cy="2266749"/>
          </a:xfrm>
          <a:prstGeom prst="rect">
            <a:avLst/>
          </a:prstGeom>
        </p:spPr>
      </p:pic>
      <p:pic>
        <p:nvPicPr>
          <p:cNvPr id="5" name="Picture 4" descr="Logo, company name&#10;&#10;Description automatically generated">
            <a:extLst>
              <a:ext uri="{FF2B5EF4-FFF2-40B4-BE49-F238E27FC236}">
                <a16:creationId xmlns:a16="http://schemas.microsoft.com/office/drawing/2014/main" id="{9D4913C2-3B49-103E-BB13-ACA266A3942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8221" y="3638352"/>
            <a:ext cx="2575558" cy="2575558"/>
          </a:xfrm>
          <a:prstGeom prst="rect">
            <a:avLst/>
          </a:prstGeom>
        </p:spPr>
      </p:pic>
    </p:spTree>
    <p:extLst>
      <p:ext uri="{BB962C8B-B14F-4D97-AF65-F5344CB8AC3E}">
        <p14:creationId xmlns:p14="http://schemas.microsoft.com/office/powerpoint/2010/main" val="325424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85F732-0F26-4739-8922-189BCF87D70D}"/>
              </a:ext>
            </a:extLst>
          </p:cNvPr>
          <p:cNvSpPr txBox="1"/>
          <p:nvPr/>
        </p:nvSpPr>
        <p:spPr>
          <a:xfrm>
            <a:off x="3142656" y="5416165"/>
            <a:ext cx="5354473" cy="707886"/>
          </a:xfrm>
          <a:prstGeom prst="rect">
            <a:avLst/>
          </a:prstGeom>
          <a:noFill/>
        </p:spPr>
        <p:txBody>
          <a:bodyPr wrap="square">
            <a:spAutoFit/>
          </a:bodyPr>
          <a:lstStyle/>
          <a:p>
            <a:r>
              <a:rPr lang="en-US" sz="2000" b="0" i="0" dirty="0">
                <a:solidFill>
                  <a:schemeClr val="bg1"/>
                </a:solidFill>
                <a:effectLst/>
                <a:latin typeface="Oswald" panose="00000500000000000000" pitchFamily="2" charset="0"/>
              </a:rPr>
              <a:t>Their </a:t>
            </a:r>
            <a:r>
              <a:rPr lang="en-US" sz="2000" i="0" dirty="0">
                <a:solidFill>
                  <a:schemeClr val="bg1"/>
                </a:solidFill>
                <a:effectLst/>
                <a:latin typeface="Oswald" panose="00000500000000000000" pitchFamily="2" charset="0"/>
              </a:rPr>
              <a:t>Drop In centre </a:t>
            </a:r>
            <a:r>
              <a:rPr lang="en-US" sz="2000" b="0" i="0" dirty="0">
                <a:solidFill>
                  <a:schemeClr val="bg1"/>
                </a:solidFill>
                <a:effectLst/>
                <a:latin typeface="Oswald" panose="00000500000000000000" pitchFamily="2" charset="0"/>
              </a:rPr>
              <a:t>is open Monday to Friday from 9am to 12:45pm, providing a safe space for their clients</a:t>
            </a:r>
            <a:endParaRPr lang="en-US" sz="2000" dirty="0">
              <a:solidFill>
                <a:schemeClr val="bg1"/>
              </a:solidFill>
              <a:latin typeface="Oswald" panose="00000500000000000000" pitchFamily="2" charset="0"/>
            </a:endParaRPr>
          </a:p>
        </p:txBody>
      </p:sp>
      <p:sp>
        <p:nvSpPr>
          <p:cNvPr id="9" name="TextBox 8">
            <a:extLst>
              <a:ext uri="{FF2B5EF4-FFF2-40B4-BE49-F238E27FC236}">
                <a16:creationId xmlns:a16="http://schemas.microsoft.com/office/drawing/2014/main" id="{85B3C20B-58B7-4483-8E46-A0BCED2001D3}"/>
              </a:ext>
            </a:extLst>
          </p:cNvPr>
          <p:cNvSpPr txBox="1"/>
          <p:nvPr/>
        </p:nvSpPr>
        <p:spPr>
          <a:xfrm>
            <a:off x="576335" y="478000"/>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What do SIFA Fireside do to help?</a:t>
            </a:r>
          </a:p>
        </p:txBody>
      </p:sp>
      <p:sp>
        <p:nvSpPr>
          <p:cNvPr id="14" name="TextBox 13">
            <a:extLst>
              <a:ext uri="{FF2B5EF4-FFF2-40B4-BE49-F238E27FC236}">
                <a16:creationId xmlns:a16="http://schemas.microsoft.com/office/drawing/2014/main" id="{6D3B341A-C335-5D54-9CA1-1CAE8927376B}"/>
              </a:ext>
            </a:extLst>
          </p:cNvPr>
          <p:cNvSpPr txBox="1"/>
          <p:nvPr/>
        </p:nvSpPr>
        <p:spPr>
          <a:xfrm>
            <a:off x="4670273" y="4736594"/>
            <a:ext cx="2299240" cy="523220"/>
          </a:xfrm>
          <a:prstGeom prst="rect">
            <a:avLst/>
          </a:prstGeom>
          <a:noFill/>
        </p:spPr>
        <p:txBody>
          <a:bodyPr wrap="square" rtlCol="0">
            <a:spAutoFit/>
          </a:bodyPr>
          <a:lstStyle/>
          <a:p>
            <a:r>
              <a:rPr lang="en-US" sz="2800">
                <a:solidFill>
                  <a:srgbClr val="D24A1A"/>
                </a:solidFill>
                <a:latin typeface="Oswald" panose="00000500000000000000" pitchFamily="2" charset="0"/>
              </a:rPr>
              <a:t>crisis support</a:t>
            </a:r>
          </a:p>
        </p:txBody>
      </p:sp>
      <p:sp>
        <p:nvSpPr>
          <p:cNvPr id="17" name="TextBox 16">
            <a:extLst>
              <a:ext uri="{FF2B5EF4-FFF2-40B4-BE49-F238E27FC236}">
                <a16:creationId xmlns:a16="http://schemas.microsoft.com/office/drawing/2014/main" id="{63A0695C-56AE-B598-FCF5-C001B7E73FB5}"/>
              </a:ext>
            </a:extLst>
          </p:cNvPr>
          <p:cNvSpPr txBox="1"/>
          <p:nvPr/>
        </p:nvSpPr>
        <p:spPr>
          <a:xfrm>
            <a:off x="576335" y="2116907"/>
            <a:ext cx="2299240"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prevention</a:t>
            </a:r>
          </a:p>
        </p:txBody>
      </p:sp>
      <p:sp>
        <p:nvSpPr>
          <p:cNvPr id="18" name="TextBox 17">
            <a:extLst>
              <a:ext uri="{FF2B5EF4-FFF2-40B4-BE49-F238E27FC236}">
                <a16:creationId xmlns:a16="http://schemas.microsoft.com/office/drawing/2014/main" id="{C90102C6-2044-CE86-052A-E4BD8B7389C9}"/>
              </a:ext>
            </a:extLst>
          </p:cNvPr>
          <p:cNvSpPr txBox="1"/>
          <p:nvPr/>
        </p:nvSpPr>
        <p:spPr>
          <a:xfrm>
            <a:off x="9565272" y="2399973"/>
            <a:ext cx="2299240"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recovery</a:t>
            </a:r>
          </a:p>
        </p:txBody>
      </p:sp>
      <p:sp>
        <p:nvSpPr>
          <p:cNvPr id="19" name="TextBox 18">
            <a:extLst>
              <a:ext uri="{FF2B5EF4-FFF2-40B4-BE49-F238E27FC236}">
                <a16:creationId xmlns:a16="http://schemas.microsoft.com/office/drawing/2014/main" id="{AECCF144-97BC-8193-C787-AF545116C460}"/>
              </a:ext>
            </a:extLst>
          </p:cNvPr>
          <p:cNvSpPr txBox="1"/>
          <p:nvPr/>
        </p:nvSpPr>
        <p:spPr>
          <a:xfrm>
            <a:off x="8923718" y="2872530"/>
            <a:ext cx="3040851" cy="1015663"/>
          </a:xfrm>
          <a:prstGeom prst="rect">
            <a:avLst/>
          </a:prstGeom>
          <a:noFill/>
        </p:spPr>
        <p:txBody>
          <a:bodyPr wrap="square" rtlCol="0">
            <a:spAutoFit/>
          </a:bodyPr>
          <a:lstStyle/>
          <a:p>
            <a:r>
              <a:rPr lang="en-US" sz="2000" b="0" i="0" u="none" strike="noStrike" baseline="0" dirty="0">
                <a:solidFill>
                  <a:srgbClr val="FFFFFF"/>
                </a:solidFill>
                <a:latin typeface="Oswald" panose="00000500000000000000" pitchFamily="2" charset="0"/>
              </a:rPr>
              <a:t>SIFA</a:t>
            </a:r>
            <a:r>
              <a:rPr lang="en-US" sz="2000" b="0" i="0" u="none" strike="noStrike" dirty="0">
                <a:solidFill>
                  <a:srgbClr val="FFFFFF"/>
                </a:solidFill>
                <a:latin typeface="Oswald" panose="00000500000000000000" pitchFamily="2" charset="0"/>
              </a:rPr>
              <a:t> Fireside</a:t>
            </a:r>
            <a:r>
              <a:rPr lang="en-US" sz="2000" b="0" i="0" u="none" strike="noStrike" baseline="0" dirty="0">
                <a:solidFill>
                  <a:srgbClr val="FFFFFF"/>
                </a:solidFill>
                <a:latin typeface="Oswald" panose="00000500000000000000" pitchFamily="2" charset="0"/>
              </a:rPr>
              <a:t> stand by their clients as they </a:t>
            </a:r>
            <a:r>
              <a:rPr lang="en-US" sz="2000" dirty="0">
                <a:solidFill>
                  <a:srgbClr val="FFFFFF"/>
                </a:solidFill>
                <a:latin typeface="Oswald" panose="00000500000000000000" pitchFamily="2" charset="0"/>
              </a:rPr>
              <a:t>move on from homelessness</a:t>
            </a:r>
            <a:r>
              <a:rPr lang="en-GB" sz="2000" b="0" i="0" u="none" strike="noStrike" baseline="0" dirty="0">
                <a:solidFill>
                  <a:srgbClr val="FFFFFF"/>
                </a:solidFill>
                <a:latin typeface="Oswald" panose="00000500000000000000" pitchFamily="2" charset="0"/>
              </a:rPr>
              <a:t>. </a:t>
            </a:r>
            <a:endParaRPr lang="en-GB" sz="3200" dirty="0">
              <a:solidFill>
                <a:srgbClr val="E15233"/>
              </a:solidFill>
              <a:latin typeface="Oswald" panose="00000500000000000000" pitchFamily="2" charset="0"/>
            </a:endParaRPr>
          </a:p>
        </p:txBody>
      </p:sp>
      <p:pic>
        <p:nvPicPr>
          <p:cNvPr id="5" name="Graphic 4" descr="Shoe footprints outline">
            <a:extLst>
              <a:ext uri="{FF2B5EF4-FFF2-40B4-BE49-F238E27FC236}">
                <a16:creationId xmlns:a16="http://schemas.microsoft.com/office/drawing/2014/main" id="{7351ACAA-9FF3-B38E-222B-C0D8D819F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90563">
            <a:off x="6869433" y="4434939"/>
            <a:ext cx="914400" cy="914400"/>
          </a:xfrm>
          <a:prstGeom prst="rect">
            <a:avLst/>
          </a:prstGeom>
        </p:spPr>
      </p:pic>
      <p:pic>
        <p:nvPicPr>
          <p:cNvPr id="20" name="Graphic 19" descr="Shoe footprints outline">
            <a:extLst>
              <a:ext uri="{FF2B5EF4-FFF2-40B4-BE49-F238E27FC236}">
                <a16:creationId xmlns:a16="http://schemas.microsoft.com/office/drawing/2014/main" id="{875973B3-F36B-A4CF-4A66-01935D19BE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673757">
            <a:off x="2739763" y="3614533"/>
            <a:ext cx="914400" cy="914400"/>
          </a:xfrm>
          <a:prstGeom prst="rect">
            <a:avLst/>
          </a:prstGeom>
        </p:spPr>
      </p:pic>
      <p:pic>
        <p:nvPicPr>
          <p:cNvPr id="21" name="Graphic 20" descr="Shoe footprints outline">
            <a:extLst>
              <a:ext uri="{FF2B5EF4-FFF2-40B4-BE49-F238E27FC236}">
                <a16:creationId xmlns:a16="http://schemas.microsoft.com/office/drawing/2014/main" id="{AE551700-8960-DF1B-F726-90FAF7C639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744904">
            <a:off x="3690506" y="4248801"/>
            <a:ext cx="914400" cy="914400"/>
          </a:xfrm>
          <a:prstGeom prst="rect">
            <a:avLst/>
          </a:prstGeom>
        </p:spPr>
      </p:pic>
      <p:sp>
        <p:nvSpPr>
          <p:cNvPr id="11" name="TextBox 1">
            <a:extLst>
              <a:ext uri="{FF2B5EF4-FFF2-40B4-BE49-F238E27FC236}">
                <a16:creationId xmlns:a16="http://schemas.microsoft.com/office/drawing/2014/main" id="{82A149F2-BA0D-5253-559C-A4640A377E91}"/>
              </a:ext>
            </a:extLst>
          </p:cNvPr>
          <p:cNvSpPr txBox="1"/>
          <p:nvPr/>
        </p:nvSpPr>
        <p:spPr>
          <a:xfrm>
            <a:off x="576335" y="2647537"/>
            <a:ext cx="409393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2000" dirty="0">
                <a:solidFill>
                  <a:schemeClr val="bg1"/>
                </a:solidFill>
                <a:latin typeface="Oswald" panose="00000500000000000000" pitchFamily="2" charset="0"/>
              </a:rPr>
              <a:t>SIFA Fireside support people who are struggling to stay in their home, and help to stop them from becoming homeless.</a:t>
            </a:r>
          </a:p>
        </p:txBody>
      </p:sp>
      <p:pic>
        <p:nvPicPr>
          <p:cNvPr id="12" name="Graphic 11" descr="Shoe footprints outline">
            <a:extLst>
              <a:ext uri="{FF2B5EF4-FFF2-40B4-BE49-F238E27FC236}">
                <a16:creationId xmlns:a16="http://schemas.microsoft.com/office/drawing/2014/main" id="{C7A1BF39-923D-9594-1559-8EE5B7F4A5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221000">
            <a:off x="7899520" y="3916599"/>
            <a:ext cx="914400" cy="914400"/>
          </a:xfrm>
          <a:prstGeom prst="rect">
            <a:avLst/>
          </a:prstGeom>
        </p:spPr>
      </p:pic>
    </p:spTree>
    <p:extLst>
      <p:ext uri="{BB962C8B-B14F-4D97-AF65-F5344CB8AC3E}">
        <p14:creationId xmlns:p14="http://schemas.microsoft.com/office/powerpoint/2010/main" val="28727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7" grpId="0"/>
      <p:bldP spid="18" grpId="0"/>
      <p:bldP spid="1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BCF945-3DAE-F37A-2555-5A4D887ABF84}"/>
              </a:ext>
            </a:extLst>
          </p:cNvPr>
          <p:cNvSpPr txBox="1"/>
          <p:nvPr/>
        </p:nvSpPr>
        <p:spPr>
          <a:xfrm>
            <a:off x="258107" y="309825"/>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SIFA Fireside: What They Do</a:t>
            </a:r>
          </a:p>
        </p:txBody>
      </p:sp>
      <p:sp>
        <p:nvSpPr>
          <p:cNvPr id="8" name="TextBox 7">
            <a:extLst>
              <a:ext uri="{FF2B5EF4-FFF2-40B4-BE49-F238E27FC236}">
                <a16:creationId xmlns:a16="http://schemas.microsoft.com/office/drawing/2014/main" id="{1653C588-7A84-797A-F259-1F6720EFEC41}"/>
              </a:ext>
            </a:extLst>
          </p:cNvPr>
          <p:cNvSpPr txBox="1"/>
          <p:nvPr/>
        </p:nvSpPr>
        <p:spPr>
          <a:xfrm>
            <a:off x="6920164" y="1689808"/>
            <a:ext cx="4655127" cy="4585871"/>
          </a:xfrm>
          <a:prstGeom prst="rect">
            <a:avLst/>
          </a:prstGeom>
          <a:noFill/>
        </p:spPr>
        <p:txBody>
          <a:bodyPr wrap="square" rtlCol="0">
            <a:spAutoFit/>
          </a:bodyPr>
          <a:lstStyle/>
          <a:p>
            <a:r>
              <a:rPr lang="en-US" sz="2000" dirty="0">
                <a:solidFill>
                  <a:srgbClr val="F7F6DB"/>
                </a:solidFill>
                <a:latin typeface="Oswald" panose="00000500000000000000" pitchFamily="2" charset="0"/>
              </a:rPr>
              <a:t>Drop In Services:</a:t>
            </a:r>
          </a:p>
          <a:p>
            <a:endParaRPr lang="en-US" sz="1100" dirty="0">
              <a:solidFill>
                <a:srgbClr val="F7F6DB"/>
              </a:solidFill>
              <a:latin typeface="Oswald" panose="00000500000000000000" pitchFamily="2" charset="0"/>
            </a:endParaRPr>
          </a:p>
          <a:p>
            <a:r>
              <a:rPr lang="en-US" dirty="0">
                <a:latin typeface="Baskerville BT" panose="02020602070506020303" pitchFamily="18" charset="0"/>
              </a:rPr>
              <a:t>Clothing</a:t>
            </a:r>
          </a:p>
          <a:p>
            <a:r>
              <a:rPr lang="en-US" dirty="0">
                <a:latin typeface="Baskerville BT" panose="02020602070506020303" pitchFamily="18" charset="0"/>
              </a:rPr>
              <a:t>Laundry </a:t>
            </a:r>
          </a:p>
          <a:p>
            <a:r>
              <a:rPr lang="en-US" dirty="0">
                <a:latin typeface="Baskerville BT" panose="02020602070506020303" pitchFamily="18" charset="0"/>
              </a:rPr>
              <a:t>Showers</a:t>
            </a:r>
          </a:p>
          <a:p>
            <a:r>
              <a:rPr lang="en-US" dirty="0">
                <a:latin typeface="Baskerville BT" panose="02020602070506020303" pitchFamily="18" charset="0"/>
              </a:rPr>
              <a:t>Hot drinks</a:t>
            </a:r>
          </a:p>
          <a:p>
            <a:r>
              <a:rPr lang="en-US" dirty="0">
                <a:latin typeface="Baskerville BT" panose="02020602070506020303" pitchFamily="18" charset="0"/>
              </a:rPr>
              <a:t>Breakfast and lunch </a:t>
            </a:r>
          </a:p>
          <a:p>
            <a:r>
              <a:rPr lang="en-US" dirty="0">
                <a:latin typeface="Baskerville BT" panose="02020602070506020303" pitchFamily="18" charset="0"/>
              </a:rPr>
              <a:t>Sleeping bags</a:t>
            </a:r>
          </a:p>
          <a:p>
            <a:r>
              <a:rPr lang="en-US" dirty="0">
                <a:latin typeface="Baskerville BT" panose="02020602070506020303" pitchFamily="18" charset="0"/>
              </a:rPr>
              <a:t>Safe storage</a:t>
            </a:r>
          </a:p>
          <a:p>
            <a:r>
              <a:rPr lang="en-US" dirty="0">
                <a:latin typeface="Baskerville BT" panose="02020602070506020303" pitchFamily="18" charset="0"/>
              </a:rPr>
              <a:t>Postal address</a:t>
            </a:r>
          </a:p>
          <a:p>
            <a:r>
              <a:rPr lang="en-US" dirty="0">
                <a:latin typeface="Baskerville BT" panose="02020602070506020303" pitchFamily="18" charset="0"/>
              </a:rPr>
              <a:t>Emergency housing</a:t>
            </a:r>
          </a:p>
          <a:p>
            <a:r>
              <a:rPr lang="en-US" dirty="0">
                <a:latin typeface="Baskerville BT" panose="02020602070506020303" pitchFamily="18" charset="0"/>
              </a:rPr>
              <a:t>Weekly nurse visits</a:t>
            </a:r>
          </a:p>
          <a:p>
            <a:r>
              <a:rPr lang="en-US" dirty="0">
                <a:latin typeface="Baskerville BT" panose="02020602070506020303" pitchFamily="18" charset="0"/>
              </a:rPr>
              <a:t>Barber</a:t>
            </a:r>
          </a:p>
          <a:p>
            <a:r>
              <a:rPr lang="en-US" dirty="0">
                <a:latin typeface="Baskerville BT" panose="02020602070506020303" pitchFamily="18" charset="0"/>
              </a:rPr>
              <a:t>Street vet</a:t>
            </a:r>
          </a:p>
          <a:p>
            <a:r>
              <a:rPr lang="en-US" dirty="0">
                <a:latin typeface="Baskerville BT" panose="02020602070506020303" pitchFamily="18" charset="0"/>
              </a:rPr>
              <a:t>Food parcels</a:t>
            </a:r>
          </a:p>
          <a:p>
            <a:r>
              <a:rPr lang="en-US" dirty="0">
                <a:latin typeface="Baskerville BT" panose="02020602070506020303" pitchFamily="18" charset="0"/>
              </a:rPr>
              <a:t>Toiletries</a:t>
            </a:r>
          </a:p>
        </p:txBody>
      </p:sp>
      <p:sp>
        <p:nvSpPr>
          <p:cNvPr id="9" name="TextBox 8">
            <a:extLst>
              <a:ext uri="{FF2B5EF4-FFF2-40B4-BE49-F238E27FC236}">
                <a16:creationId xmlns:a16="http://schemas.microsoft.com/office/drawing/2014/main" id="{6917DF3F-0D59-1F27-B378-1516781BDF04}"/>
              </a:ext>
            </a:extLst>
          </p:cNvPr>
          <p:cNvSpPr txBox="1"/>
          <p:nvPr/>
        </p:nvSpPr>
        <p:spPr>
          <a:xfrm>
            <a:off x="259967" y="1012700"/>
            <a:ext cx="6094140" cy="677108"/>
          </a:xfrm>
          <a:prstGeom prst="rect">
            <a:avLst/>
          </a:prstGeom>
          <a:noFill/>
        </p:spPr>
        <p:txBody>
          <a:bodyPr wrap="square">
            <a:spAutoFit/>
          </a:bodyPr>
          <a:lstStyle/>
          <a:p>
            <a:r>
              <a:rPr lang="en-US" sz="1800" dirty="0">
                <a:latin typeface="Baskerville BT" panose="02020602070506020303" pitchFamily="18" charset="0"/>
              </a:rPr>
              <a:t>SIFA Fireside help up to </a:t>
            </a:r>
            <a:r>
              <a:rPr lang="en-US" sz="2000" b="1" dirty="0">
                <a:solidFill>
                  <a:srgbClr val="D24A1A"/>
                </a:solidFill>
                <a:latin typeface="Baskerville BT" panose="02020602070506020303" pitchFamily="18" charset="0"/>
              </a:rPr>
              <a:t>100</a:t>
            </a:r>
            <a:r>
              <a:rPr lang="en-US" sz="1800" dirty="0">
                <a:latin typeface="Baskerville BT" panose="02020602070506020303" pitchFamily="18" charset="0"/>
              </a:rPr>
              <a:t> people who are homeless or in crisis at their Drop In each day.</a:t>
            </a:r>
          </a:p>
        </p:txBody>
      </p:sp>
      <p:pic>
        <p:nvPicPr>
          <p:cNvPr id="5" name="Picture 4">
            <a:extLst>
              <a:ext uri="{FF2B5EF4-FFF2-40B4-BE49-F238E27FC236}">
                <a16:creationId xmlns:a16="http://schemas.microsoft.com/office/drawing/2014/main" id="{A975E628-0583-D468-D15B-42C2F555F9CC}"/>
              </a:ext>
            </a:extLst>
          </p:cNvPr>
          <p:cNvPicPr>
            <a:picLocks noChangeAspect="1"/>
          </p:cNvPicPr>
          <p:nvPr/>
        </p:nvPicPr>
        <p:blipFill rotWithShape="1">
          <a:blip r:embed="rId3"/>
          <a:srcRect r="646"/>
          <a:stretch/>
        </p:blipFill>
        <p:spPr>
          <a:xfrm>
            <a:off x="391224" y="2103300"/>
            <a:ext cx="5875483" cy="3916499"/>
          </a:xfrm>
          <a:prstGeom prst="rect">
            <a:avLst/>
          </a:prstGeom>
        </p:spPr>
      </p:pic>
      <p:pic>
        <p:nvPicPr>
          <p:cNvPr id="6" name="Graphic 5" descr="Grocery bag with solid fill">
            <a:extLst>
              <a:ext uri="{FF2B5EF4-FFF2-40B4-BE49-F238E27FC236}">
                <a16:creationId xmlns:a16="http://schemas.microsoft.com/office/drawing/2014/main" id="{2F236F2B-00EC-66EF-F7B8-85B34C1512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6603" y="5181952"/>
            <a:ext cx="914399" cy="914399"/>
          </a:xfrm>
          <a:prstGeom prst="rect">
            <a:avLst/>
          </a:prstGeom>
        </p:spPr>
      </p:pic>
      <p:pic>
        <p:nvPicPr>
          <p:cNvPr id="7" name="Graphic 6" descr="Shower with solid fill">
            <a:extLst>
              <a:ext uri="{FF2B5EF4-FFF2-40B4-BE49-F238E27FC236}">
                <a16:creationId xmlns:a16="http://schemas.microsoft.com/office/drawing/2014/main" id="{48647080-E61F-D34E-0965-47E439579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5931" y="1477358"/>
            <a:ext cx="851554" cy="851554"/>
          </a:xfrm>
          <a:prstGeom prst="rect">
            <a:avLst/>
          </a:prstGeom>
        </p:spPr>
      </p:pic>
      <p:pic>
        <p:nvPicPr>
          <p:cNvPr id="10" name="Graphic 9" descr="Coffee with solid fill">
            <a:extLst>
              <a:ext uri="{FF2B5EF4-FFF2-40B4-BE49-F238E27FC236}">
                <a16:creationId xmlns:a16="http://schemas.microsoft.com/office/drawing/2014/main" id="{72FCF86D-F6DC-29B2-EBB2-A7633F7BFA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8825" y="2831771"/>
            <a:ext cx="914400" cy="914400"/>
          </a:xfrm>
          <a:prstGeom prst="rect">
            <a:avLst/>
          </a:prstGeom>
        </p:spPr>
      </p:pic>
      <p:pic>
        <p:nvPicPr>
          <p:cNvPr id="11" name="Graphic 10" descr="Medical with solid fill">
            <a:extLst>
              <a:ext uri="{FF2B5EF4-FFF2-40B4-BE49-F238E27FC236}">
                <a16:creationId xmlns:a16="http://schemas.microsoft.com/office/drawing/2014/main" id="{65A5EAF9-03C7-C734-AB94-575EA75FAF1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86376" y="3845095"/>
            <a:ext cx="914400" cy="914400"/>
          </a:xfrm>
          <a:prstGeom prst="rect">
            <a:avLst/>
          </a:prstGeom>
        </p:spPr>
      </p:pic>
      <p:pic>
        <p:nvPicPr>
          <p:cNvPr id="12" name="Graphic 11" descr="Fresh Laundry with solid fill">
            <a:extLst>
              <a:ext uri="{FF2B5EF4-FFF2-40B4-BE49-F238E27FC236}">
                <a16:creationId xmlns:a16="http://schemas.microsoft.com/office/drawing/2014/main" id="{941CBABA-56B1-65FD-E6F6-A8274173D7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08565" y="873323"/>
            <a:ext cx="710260" cy="710260"/>
          </a:xfrm>
          <a:prstGeom prst="rect">
            <a:avLst/>
          </a:prstGeom>
        </p:spPr>
      </p:pic>
    </p:spTree>
    <p:extLst>
      <p:ext uri="{BB962C8B-B14F-4D97-AF65-F5344CB8AC3E}">
        <p14:creationId xmlns:p14="http://schemas.microsoft.com/office/powerpoint/2010/main" val="35341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5647C2-5A7C-4A79-B045-FE1AC0568C2E}"/>
              </a:ext>
            </a:extLst>
          </p:cNvPr>
          <p:cNvSpPr txBox="1"/>
          <p:nvPr/>
        </p:nvSpPr>
        <p:spPr>
          <a:xfrm>
            <a:off x="6669520" y="1552736"/>
            <a:ext cx="4669039"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askerville BT" panose="02020602070506020303" pitchFamily="18" charset="0"/>
              </a:rPr>
              <a:t>Cookery</a:t>
            </a:r>
          </a:p>
          <a:p>
            <a:endParaRPr lang="en-US"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Photography</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b="0" i="0" u="none" strike="noStrike" baseline="0" dirty="0">
                <a:latin typeface="Baskerville BT" panose="02020602070506020303" pitchFamily="18" charset="0"/>
              </a:rPr>
              <a:t>Art</a:t>
            </a:r>
            <a:r>
              <a:rPr lang="en-US" b="0" i="0" u="none" strike="noStrike" dirty="0">
                <a:latin typeface="Baskerville BT" panose="02020602070506020303" pitchFamily="18" charset="0"/>
              </a:rPr>
              <a:t> classes</a:t>
            </a:r>
            <a:endParaRPr lang="en-US" b="0" i="0" u="none" strike="noStrike" baseline="0" dirty="0">
              <a:latin typeface="Baskerville BT" panose="02020602070506020303" pitchFamily="18" charset="0"/>
            </a:endParaRP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Client forum – a bit like school council!</a:t>
            </a:r>
            <a:r>
              <a:rPr lang="en-US" b="0" i="0" u="none" strike="noStrike" baseline="0" dirty="0">
                <a:latin typeface="Baskerville BT" panose="02020602070506020303" pitchFamily="18" charset="0"/>
              </a:rPr>
              <a:t> </a:t>
            </a: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Workshops to help with money</a:t>
            </a:r>
            <a:endParaRPr lang="en-US" b="0" i="0" u="none" strike="noStrike" baseline="0" dirty="0">
              <a:latin typeface="Baskerville BT" panose="02020602070506020303" pitchFamily="18" charset="0"/>
            </a:endParaRPr>
          </a:p>
          <a:p>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Job club</a:t>
            </a:r>
          </a:p>
          <a:p>
            <a:pPr marL="285750" indent="-285750">
              <a:buFont typeface="Arial" panose="020B0604020202020204" pitchFamily="34" charset="0"/>
              <a:buChar char="•"/>
            </a:pPr>
            <a:endParaRPr lang="en-US" b="0" i="0" u="none" strike="noStrike" baseline="0"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English lessons</a:t>
            </a:r>
          </a:p>
          <a:p>
            <a:endParaRPr lang="en-US" dirty="0">
              <a:latin typeface="Baskerville BT" panose="02020602070506020303" pitchFamily="18" charset="0"/>
            </a:endParaRPr>
          </a:p>
          <a:p>
            <a:pPr marL="285750" indent="-285750">
              <a:buFont typeface="Arial" panose="020B0604020202020204" pitchFamily="34" charset="0"/>
              <a:buChar char="•"/>
            </a:pPr>
            <a:r>
              <a:rPr lang="en-US" dirty="0">
                <a:latin typeface="Baskerville BT" panose="02020602070506020303" pitchFamily="18" charset="0"/>
              </a:rPr>
              <a:t>Music, drama… even Opera!</a:t>
            </a:r>
          </a:p>
          <a:p>
            <a:pPr marL="285750" indent="-285750">
              <a:buFont typeface="Arial" panose="020B0604020202020204" pitchFamily="34" charset="0"/>
              <a:buChar char="•"/>
            </a:pPr>
            <a:endParaRPr lang="en-US" b="0" i="0" u="none" strike="noStrike" baseline="0" dirty="0">
              <a:latin typeface="Baskerville BT" panose="02020602070506020303" pitchFamily="18" charset="0"/>
            </a:endParaRPr>
          </a:p>
        </p:txBody>
      </p:sp>
      <p:sp>
        <p:nvSpPr>
          <p:cNvPr id="4" name="TextBox 3">
            <a:extLst>
              <a:ext uri="{FF2B5EF4-FFF2-40B4-BE49-F238E27FC236}">
                <a16:creationId xmlns:a16="http://schemas.microsoft.com/office/drawing/2014/main" id="{10BCF945-3DAE-F37A-2555-5A4D887ABF84}"/>
              </a:ext>
            </a:extLst>
          </p:cNvPr>
          <p:cNvSpPr txBox="1"/>
          <p:nvPr/>
        </p:nvSpPr>
        <p:spPr>
          <a:xfrm>
            <a:off x="3519019" y="694380"/>
            <a:ext cx="5837893" cy="523220"/>
          </a:xfrm>
          <a:prstGeom prst="rect">
            <a:avLst/>
          </a:prstGeom>
          <a:noFill/>
        </p:spPr>
        <p:txBody>
          <a:bodyPr wrap="square" rtlCol="0">
            <a:spAutoFit/>
          </a:bodyPr>
          <a:lstStyle/>
          <a:p>
            <a:r>
              <a:rPr lang="en-US" sz="2800" dirty="0">
                <a:solidFill>
                  <a:srgbClr val="D24A1A"/>
                </a:solidFill>
                <a:latin typeface="Oswald" panose="00000500000000000000" pitchFamily="2" charset="0"/>
              </a:rPr>
              <a:t>SIFA Fireside: What They Do</a:t>
            </a:r>
          </a:p>
        </p:txBody>
      </p:sp>
      <p:pic>
        <p:nvPicPr>
          <p:cNvPr id="6" name="Picture 5">
            <a:extLst>
              <a:ext uri="{FF2B5EF4-FFF2-40B4-BE49-F238E27FC236}">
                <a16:creationId xmlns:a16="http://schemas.microsoft.com/office/drawing/2014/main" id="{557C6143-AF28-B2E9-E428-CE9DE676E55B}"/>
              </a:ext>
            </a:extLst>
          </p:cNvPr>
          <p:cNvPicPr>
            <a:picLocks noChangeAspect="1"/>
          </p:cNvPicPr>
          <p:nvPr/>
        </p:nvPicPr>
        <p:blipFill rotWithShape="1">
          <a:blip r:embed="rId3"/>
          <a:srcRect l="277"/>
          <a:stretch/>
        </p:blipFill>
        <p:spPr>
          <a:xfrm>
            <a:off x="559226" y="582321"/>
            <a:ext cx="2503333" cy="3728977"/>
          </a:xfrm>
          <a:prstGeom prst="rect">
            <a:avLst/>
          </a:prstGeom>
        </p:spPr>
      </p:pic>
      <p:pic>
        <p:nvPicPr>
          <p:cNvPr id="7" name="Picture 6">
            <a:extLst>
              <a:ext uri="{FF2B5EF4-FFF2-40B4-BE49-F238E27FC236}">
                <a16:creationId xmlns:a16="http://schemas.microsoft.com/office/drawing/2014/main" id="{5DA6BEF2-95C3-2573-4913-5E9670349DF0}"/>
              </a:ext>
            </a:extLst>
          </p:cNvPr>
          <p:cNvPicPr>
            <a:picLocks noChangeAspect="1"/>
          </p:cNvPicPr>
          <p:nvPr/>
        </p:nvPicPr>
        <p:blipFill>
          <a:blip r:embed="rId4"/>
          <a:stretch>
            <a:fillRect/>
          </a:stretch>
        </p:blipFill>
        <p:spPr>
          <a:xfrm>
            <a:off x="3578772" y="2990303"/>
            <a:ext cx="2259122" cy="3406708"/>
          </a:xfrm>
          <a:prstGeom prst="rect">
            <a:avLst/>
          </a:prstGeom>
        </p:spPr>
      </p:pic>
      <p:sp>
        <p:nvSpPr>
          <p:cNvPr id="8" name="TextBox 7">
            <a:extLst>
              <a:ext uri="{FF2B5EF4-FFF2-40B4-BE49-F238E27FC236}">
                <a16:creationId xmlns:a16="http://schemas.microsoft.com/office/drawing/2014/main" id="{356577DF-CDCE-AA85-2E05-1098DD50C2C7}"/>
              </a:ext>
            </a:extLst>
          </p:cNvPr>
          <p:cNvSpPr txBox="1"/>
          <p:nvPr/>
        </p:nvSpPr>
        <p:spPr>
          <a:xfrm>
            <a:off x="3519018" y="1217600"/>
            <a:ext cx="3416803" cy="400110"/>
          </a:xfrm>
          <a:prstGeom prst="rect">
            <a:avLst/>
          </a:prstGeom>
          <a:noFill/>
        </p:spPr>
        <p:txBody>
          <a:bodyPr wrap="square" rtlCol="0">
            <a:spAutoFit/>
          </a:bodyPr>
          <a:lstStyle/>
          <a:p>
            <a:r>
              <a:rPr lang="en-US" sz="2000" b="0" i="0" u="none" strike="noStrike" baseline="0" dirty="0">
                <a:solidFill>
                  <a:srgbClr val="FFFFFF"/>
                </a:solidFill>
                <a:latin typeface="Oswald" panose="00000500000000000000" pitchFamily="2" charset="0"/>
              </a:rPr>
              <a:t>Recovery and Prevention</a:t>
            </a:r>
            <a:endParaRPr lang="en-GB" sz="3200" dirty="0">
              <a:solidFill>
                <a:srgbClr val="E15233"/>
              </a:solidFill>
              <a:latin typeface="Oswald" panose="00000500000000000000" pitchFamily="2" charset="0"/>
            </a:endParaRPr>
          </a:p>
        </p:txBody>
      </p:sp>
    </p:spTree>
    <p:extLst>
      <p:ext uri="{BB962C8B-B14F-4D97-AF65-F5344CB8AC3E}">
        <p14:creationId xmlns:p14="http://schemas.microsoft.com/office/powerpoint/2010/main" val="317455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3" descr="Home outline">
            <a:extLst>
              <a:ext uri="{FF2B5EF4-FFF2-40B4-BE49-F238E27FC236}">
                <a16:creationId xmlns:a16="http://schemas.microsoft.com/office/drawing/2014/main" id="{ADF690BB-9DBF-C8E3-158C-E7B58A221F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5335" y="-286009"/>
            <a:ext cx="7570692" cy="7503457"/>
          </a:xfrm>
          <a:prstGeom prst="rect">
            <a:avLst/>
          </a:prstGeom>
        </p:spPr>
      </p:pic>
      <p:sp>
        <p:nvSpPr>
          <p:cNvPr id="5" name="TextBox 4">
            <a:extLst>
              <a:ext uri="{FF2B5EF4-FFF2-40B4-BE49-F238E27FC236}">
                <a16:creationId xmlns:a16="http://schemas.microsoft.com/office/drawing/2014/main" id="{4BC3AF91-5780-3338-964B-E5F3010D2959}"/>
              </a:ext>
            </a:extLst>
          </p:cNvPr>
          <p:cNvSpPr txBox="1"/>
          <p:nvPr/>
        </p:nvSpPr>
        <p:spPr>
          <a:xfrm>
            <a:off x="581106" y="487728"/>
            <a:ext cx="5837893" cy="523220"/>
          </a:xfrm>
          <a:prstGeom prst="rect">
            <a:avLst/>
          </a:prstGeom>
          <a:noFill/>
        </p:spPr>
        <p:txBody>
          <a:bodyPr wrap="square" rtlCol="0">
            <a:spAutoFit/>
          </a:bodyPr>
          <a:lstStyle/>
          <a:p>
            <a:r>
              <a:rPr lang="en-US" sz="2800">
                <a:solidFill>
                  <a:srgbClr val="D24A1A"/>
                </a:solidFill>
                <a:latin typeface="Oswald" panose="00000500000000000000" pitchFamily="2" charset="0"/>
              </a:rPr>
              <a:t>The answer to homelessness?</a:t>
            </a:r>
          </a:p>
        </p:txBody>
      </p:sp>
      <p:sp>
        <p:nvSpPr>
          <p:cNvPr id="7" name="TextBox 6">
            <a:extLst>
              <a:ext uri="{FF2B5EF4-FFF2-40B4-BE49-F238E27FC236}">
                <a16:creationId xmlns:a16="http://schemas.microsoft.com/office/drawing/2014/main" id="{F2B6861F-21BD-B699-3BE9-41C358A77AA0}"/>
              </a:ext>
            </a:extLst>
          </p:cNvPr>
          <p:cNvSpPr txBox="1"/>
          <p:nvPr/>
        </p:nvSpPr>
        <p:spPr>
          <a:xfrm>
            <a:off x="3430636" y="4972893"/>
            <a:ext cx="2317161"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compassion</a:t>
            </a:r>
            <a:endParaRPr lang="en-GB" sz="1600" dirty="0">
              <a:solidFill>
                <a:srgbClr val="D24A1A"/>
              </a:solidFill>
              <a:latin typeface="Oswald" panose="00000500000000000000" pitchFamily="2" charset="0"/>
              <a:cs typeface="Aharoni" panose="02010803020104030203" pitchFamily="2" charset="-79"/>
            </a:endParaRPr>
          </a:p>
        </p:txBody>
      </p:sp>
      <p:sp>
        <p:nvSpPr>
          <p:cNvPr id="8" name="TextBox 7">
            <a:extLst>
              <a:ext uri="{FF2B5EF4-FFF2-40B4-BE49-F238E27FC236}">
                <a16:creationId xmlns:a16="http://schemas.microsoft.com/office/drawing/2014/main" id="{64937CDA-0396-6175-53D1-5596230F7AE2}"/>
              </a:ext>
            </a:extLst>
          </p:cNvPr>
          <p:cNvSpPr txBox="1"/>
          <p:nvPr/>
        </p:nvSpPr>
        <p:spPr>
          <a:xfrm>
            <a:off x="5983941" y="5764234"/>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training </a:t>
            </a:r>
          </a:p>
        </p:txBody>
      </p:sp>
      <p:sp>
        <p:nvSpPr>
          <p:cNvPr id="9" name="TextBox 8">
            <a:extLst>
              <a:ext uri="{FF2B5EF4-FFF2-40B4-BE49-F238E27FC236}">
                <a16:creationId xmlns:a16="http://schemas.microsoft.com/office/drawing/2014/main" id="{AF34A14A-34E1-32CE-7D4A-C948CC059D0E}"/>
              </a:ext>
            </a:extLst>
          </p:cNvPr>
          <p:cNvSpPr txBox="1"/>
          <p:nvPr/>
        </p:nvSpPr>
        <p:spPr>
          <a:xfrm>
            <a:off x="1361800" y="1315006"/>
            <a:ext cx="2807925" cy="461665"/>
          </a:xfrm>
          <a:prstGeom prst="rect">
            <a:avLst/>
          </a:prstGeom>
          <a:noFill/>
        </p:spPr>
        <p:txBody>
          <a:bodyPr wrap="square" rtlCol="0">
            <a:spAutoFit/>
          </a:bodyPr>
          <a:lstStyle/>
          <a:p>
            <a:r>
              <a:rPr lang="en-GB" sz="2400" dirty="0">
                <a:solidFill>
                  <a:schemeClr val="bg1"/>
                </a:solidFill>
                <a:latin typeface="Oswald" panose="00000500000000000000" pitchFamily="2" charset="0"/>
                <a:cs typeface="Aharoni" panose="02010803020104030203" pitchFamily="2" charset="-79"/>
              </a:rPr>
              <a:t>Its not just 1 thing…</a:t>
            </a:r>
          </a:p>
        </p:txBody>
      </p:sp>
      <p:sp>
        <p:nvSpPr>
          <p:cNvPr id="10" name="TextBox 9">
            <a:extLst>
              <a:ext uri="{FF2B5EF4-FFF2-40B4-BE49-F238E27FC236}">
                <a16:creationId xmlns:a16="http://schemas.microsoft.com/office/drawing/2014/main" id="{5BBD542B-BA7E-C950-6EA4-6CCAB4794484}"/>
              </a:ext>
            </a:extLst>
          </p:cNvPr>
          <p:cNvSpPr txBox="1"/>
          <p:nvPr/>
        </p:nvSpPr>
        <p:spPr>
          <a:xfrm>
            <a:off x="5091540" y="3398841"/>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job opportunities </a:t>
            </a:r>
          </a:p>
        </p:txBody>
      </p:sp>
      <p:sp>
        <p:nvSpPr>
          <p:cNvPr id="11" name="TextBox 10">
            <a:extLst>
              <a:ext uri="{FF2B5EF4-FFF2-40B4-BE49-F238E27FC236}">
                <a16:creationId xmlns:a16="http://schemas.microsoft.com/office/drawing/2014/main" id="{B79F66A2-D201-1655-0031-29E30776DF1F}"/>
              </a:ext>
            </a:extLst>
          </p:cNvPr>
          <p:cNvSpPr txBox="1"/>
          <p:nvPr/>
        </p:nvSpPr>
        <p:spPr>
          <a:xfrm>
            <a:off x="3249932" y="5369012"/>
            <a:ext cx="2404262"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doctors</a:t>
            </a:r>
            <a:endParaRPr lang="en-GB" sz="2400" dirty="0">
              <a:solidFill>
                <a:srgbClr val="D24A1A"/>
              </a:solidFill>
              <a:latin typeface="Oswald" panose="00000500000000000000" pitchFamily="2" charset="0"/>
              <a:cs typeface="Aharoni" panose="02010803020104030203" pitchFamily="2" charset="-79"/>
            </a:endParaRPr>
          </a:p>
        </p:txBody>
      </p:sp>
      <p:sp>
        <p:nvSpPr>
          <p:cNvPr id="12" name="TextBox 11">
            <a:extLst>
              <a:ext uri="{FF2B5EF4-FFF2-40B4-BE49-F238E27FC236}">
                <a16:creationId xmlns:a16="http://schemas.microsoft.com/office/drawing/2014/main" id="{3B120B6D-8C58-F627-6D2B-3D7DBF1D5654}"/>
              </a:ext>
            </a:extLst>
          </p:cNvPr>
          <p:cNvSpPr txBox="1"/>
          <p:nvPr/>
        </p:nvSpPr>
        <p:spPr>
          <a:xfrm>
            <a:off x="3343535" y="5759860"/>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sleeping bag </a:t>
            </a:r>
          </a:p>
        </p:txBody>
      </p:sp>
      <p:sp>
        <p:nvSpPr>
          <p:cNvPr id="13" name="TextBox 12">
            <a:extLst>
              <a:ext uri="{FF2B5EF4-FFF2-40B4-BE49-F238E27FC236}">
                <a16:creationId xmlns:a16="http://schemas.microsoft.com/office/drawing/2014/main" id="{08577521-44EA-4983-1DC1-906FAE65EDBC}"/>
              </a:ext>
            </a:extLst>
          </p:cNvPr>
          <p:cNvSpPr txBox="1"/>
          <p:nvPr/>
        </p:nvSpPr>
        <p:spPr>
          <a:xfrm>
            <a:off x="6276010" y="5409649"/>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protection</a:t>
            </a:r>
          </a:p>
        </p:txBody>
      </p:sp>
      <p:sp>
        <p:nvSpPr>
          <p:cNvPr id="14" name="TextBox 13">
            <a:extLst>
              <a:ext uri="{FF2B5EF4-FFF2-40B4-BE49-F238E27FC236}">
                <a16:creationId xmlns:a16="http://schemas.microsoft.com/office/drawing/2014/main" id="{4C4EB09D-F73A-B0FA-782F-F714C909675E}"/>
              </a:ext>
            </a:extLst>
          </p:cNvPr>
          <p:cNvSpPr txBox="1"/>
          <p:nvPr/>
        </p:nvSpPr>
        <p:spPr>
          <a:xfrm>
            <a:off x="3761403" y="3765055"/>
            <a:ext cx="1290297" cy="470188"/>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money</a:t>
            </a:r>
          </a:p>
        </p:txBody>
      </p:sp>
      <p:sp>
        <p:nvSpPr>
          <p:cNvPr id="15" name="TextBox 14">
            <a:extLst>
              <a:ext uri="{FF2B5EF4-FFF2-40B4-BE49-F238E27FC236}">
                <a16:creationId xmlns:a16="http://schemas.microsoft.com/office/drawing/2014/main" id="{C861A642-7FD6-8AA0-9291-A1B6FC169C64}"/>
              </a:ext>
            </a:extLst>
          </p:cNvPr>
          <p:cNvSpPr txBox="1"/>
          <p:nvPr/>
        </p:nvSpPr>
        <p:spPr>
          <a:xfrm>
            <a:off x="4942212" y="2106641"/>
            <a:ext cx="104652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choices</a:t>
            </a:r>
            <a:endParaRPr lang="en-GB" sz="1600" dirty="0">
              <a:solidFill>
                <a:srgbClr val="D24A1A"/>
              </a:solidFill>
              <a:latin typeface="Oswald" panose="00000500000000000000" pitchFamily="2" charset="0"/>
              <a:cs typeface="Aharoni" panose="02010803020104030203" pitchFamily="2" charset="-79"/>
            </a:endParaRPr>
          </a:p>
        </p:txBody>
      </p:sp>
      <p:sp>
        <p:nvSpPr>
          <p:cNvPr id="16" name="TextBox 15">
            <a:extLst>
              <a:ext uri="{FF2B5EF4-FFF2-40B4-BE49-F238E27FC236}">
                <a16:creationId xmlns:a16="http://schemas.microsoft.com/office/drawing/2014/main" id="{1E7C1C89-8F7A-113B-94CE-441F33B99006}"/>
              </a:ext>
            </a:extLst>
          </p:cNvPr>
          <p:cNvSpPr txBox="1"/>
          <p:nvPr/>
        </p:nvSpPr>
        <p:spPr>
          <a:xfrm>
            <a:off x="3335831" y="4163165"/>
            <a:ext cx="1402334"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workshops</a:t>
            </a:r>
          </a:p>
        </p:txBody>
      </p:sp>
      <p:sp>
        <p:nvSpPr>
          <p:cNvPr id="17" name="TextBox 16">
            <a:extLst>
              <a:ext uri="{FF2B5EF4-FFF2-40B4-BE49-F238E27FC236}">
                <a16:creationId xmlns:a16="http://schemas.microsoft.com/office/drawing/2014/main" id="{639EDEA5-7F1D-C451-564E-7522799686C2}"/>
              </a:ext>
            </a:extLst>
          </p:cNvPr>
          <p:cNvSpPr txBox="1"/>
          <p:nvPr/>
        </p:nvSpPr>
        <p:spPr>
          <a:xfrm>
            <a:off x="5225799" y="2518121"/>
            <a:ext cx="1395215"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friendship</a:t>
            </a:r>
          </a:p>
        </p:txBody>
      </p:sp>
      <p:sp>
        <p:nvSpPr>
          <p:cNvPr id="18" name="TextBox 17">
            <a:extLst>
              <a:ext uri="{FF2B5EF4-FFF2-40B4-BE49-F238E27FC236}">
                <a16:creationId xmlns:a16="http://schemas.microsoft.com/office/drawing/2014/main" id="{79B73618-15ED-4EE9-D033-97099C8F130E}"/>
              </a:ext>
            </a:extLst>
          </p:cNvPr>
          <p:cNvSpPr txBox="1"/>
          <p:nvPr/>
        </p:nvSpPr>
        <p:spPr>
          <a:xfrm>
            <a:off x="4523381" y="2526672"/>
            <a:ext cx="718430"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food</a:t>
            </a:r>
          </a:p>
        </p:txBody>
      </p:sp>
      <p:sp>
        <p:nvSpPr>
          <p:cNvPr id="19" name="TextBox 18">
            <a:extLst>
              <a:ext uri="{FF2B5EF4-FFF2-40B4-BE49-F238E27FC236}">
                <a16:creationId xmlns:a16="http://schemas.microsoft.com/office/drawing/2014/main" id="{0F2810D9-5CEF-4A96-375C-7B1AA4BA698E}"/>
              </a:ext>
            </a:extLst>
          </p:cNvPr>
          <p:cNvSpPr txBox="1"/>
          <p:nvPr/>
        </p:nvSpPr>
        <p:spPr>
          <a:xfrm>
            <a:off x="3579679" y="3358934"/>
            <a:ext cx="240426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creativity</a:t>
            </a:r>
          </a:p>
        </p:txBody>
      </p:sp>
      <p:sp>
        <p:nvSpPr>
          <p:cNvPr id="20" name="TextBox 19">
            <a:extLst>
              <a:ext uri="{FF2B5EF4-FFF2-40B4-BE49-F238E27FC236}">
                <a16:creationId xmlns:a16="http://schemas.microsoft.com/office/drawing/2014/main" id="{E8F2AF5E-5028-17F3-6892-299025869851}"/>
              </a:ext>
            </a:extLst>
          </p:cNvPr>
          <p:cNvSpPr txBox="1"/>
          <p:nvPr/>
        </p:nvSpPr>
        <p:spPr>
          <a:xfrm>
            <a:off x="6276010" y="4624830"/>
            <a:ext cx="1490455"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community</a:t>
            </a:r>
            <a:endParaRPr lang="en-GB" sz="2400" dirty="0">
              <a:solidFill>
                <a:srgbClr val="D24A1A"/>
              </a:solidFill>
              <a:latin typeface="Oswald" panose="00000500000000000000" pitchFamily="2" charset="0"/>
              <a:cs typeface="Aharoni" panose="02010803020104030203" pitchFamily="2" charset="-79"/>
            </a:endParaRPr>
          </a:p>
        </p:txBody>
      </p:sp>
      <p:sp>
        <p:nvSpPr>
          <p:cNvPr id="21" name="TextBox 20">
            <a:extLst>
              <a:ext uri="{FF2B5EF4-FFF2-40B4-BE49-F238E27FC236}">
                <a16:creationId xmlns:a16="http://schemas.microsoft.com/office/drawing/2014/main" id="{04612BCE-048C-D97C-937B-249C2C1DF662}"/>
              </a:ext>
            </a:extLst>
          </p:cNvPr>
          <p:cNvSpPr txBox="1"/>
          <p:nvPr/>
        </p:nvSpPr>
        <p:spPr>
          <a:xfrm>
            <a:off x="3702372" y="4583306"/>
            <a:ext cx="1158580"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showers</a:t>
            </a:r>
            <a:endParaRPr lang="en-GB" sz="1600" dirty="0">
              <a:solidFill>
                <a:srgbClr val="D24A1A"/>
              </a:solidFill>
              <a:latin typeface="Oswald" panose="00000500000000000000" pitchFamily="2" charset="0"/>
              <a:cs typeface="Aharoni" panose="02010803020104030203" pitchFamily="2" charset="-79"/>
            </a:endParaRPr>
          </a:p>
        </p:txBody>
      </p:sp>
      <p:sp>
        <p:nvSpPr>
          <p:cNvPr id="23" name="TextBox 22">
            <a:extLst>
              <a:ext uri="{FF2B5EF4-FFF2-40B4-BE49-F238E27FC236}">
                <a16:creationId xmlns:a16="http://schemas.microsoft.com/office/drawing/2014/main" id="{ED2C91B7-22BD-765F-C172-4C2B1B462860}"/>
              </a:ext>
            </a:extLst>
          </p:cNvPr>
          <p:cNvSpPr txBox="1"/>
          <p:nvPr/>
        </p:nvSpPr>
        <p:spPr>
          <a:xfrm>
            <a:off x="6100764" y="5014748"/>
            <a:ext cx="1402334"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support</a:t>
            </a:r>
          </a:p>
        </p:txBody>
      </p:sp>
      <p:sp>
        <p:nvSpPr>
          <p:cNvPr id="24" name="TextBox 23">
            <a:extLst>
              <a:ext uri="{FF2B5EF4-FFF2-40B4-BE49-F238E27FC236}">
                <a16:creationId xmlns:a16="http://schemas.microsoft.com/office/drawing/2014/main" id="{F913C63D-6ABE-648F-5346-18F476E6B081}"/>
              </a:ext>
            </a:extLst>
          </p:cNvPr>
          <p:cNvSpPr txBox="1"/>
          <p:nvPr/>
        </p:nvSpPr>
        <p:spPr>
          <a:xfrm>
            <a:off x="5530782" y="2937176"/>
            <a:ext cx="1490455" cy="461665"/>
          </a:xfrm>
          <a:prstGeom prst="rect">
            <a:avLst/>
          </a:prstGeom>
          <a:noFill/>
        </p:spPr>
        <p:txBody>
          <a:bodyPr wrap="square" rtlCol="0">
            <a:spAutoFit/>
          </a:bodyPr>
          <a:lstStyle/>
          <a:p>
            <a:r>
              <a:rPr lang="en-US" sz="2400" dirty="0">
                <a:solidFill>
                  <a:srgbClr val="D24A1A"/>
                </a:solidFill>
                <a:latin typeface="Oswald" panose="00000500000000000000" pitchFamily="2" charset="0"/>
                <a:cs typeface="Aharoni" panose="02010803020104030203" pitchFamily="2" charset="-79"/>
              </a:rPr>
              <a:t>warmth</a:t>
            </a:r>
            <a:endParaRPr lang="en-GB" sz="2400" dirty="0">
              <a:solidFill>
                <a:srgbClr val="D24A1A"/>
              </a:solidFill>
              <a:latin typeface="Oswald" panose="00000500000000000000" pitchFamily="2" charset="0"/>
              <a:cs typeface="Aharoni" panose="02010803020104030203" pitchFamily="2" charset="-79"/>
            </a:endParaRPr>
          </a:p>
        </p:txBody>
      </p:sp>
      <p:sp>
        <p:nvSpPr>
          <p:cNvPr id="25" name="TextBox 24">
            <a:extLst>
              <a:ext uri="{FF2B5EF4-FFF2-40B4-BE49-F238E27FC236}">
                <a16:creationId xmlns:a16="http://schemas.microsoft.com/office/drawing/2014/main" id="{C9347101-4917-39CE-4BDF-4F82307FFE89}"/>
              </a:ext>
            </a:extLst>
          </p:cNvPr>
          <p:cNvSpPr txBox="1"/>
          <p:nvPr/>
        </p:nvSpPr>
        <p:spPr>
          <a:xfrm>
            <a:off x="5267999" y="3821631"/>
            <a:ext cx="1656002"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relationships</a:t>
            </a:r>
          </a:p>
        </p:txBody>
      </p:sp>
      <p:sp>
        <p:nvSpPr>
          <p:cNvPr id="26" name="TextBox 25">
            <a:extLst>
              <a:ext uri="{FF2B5EF4-FFF2-40B4-BE49-F238E27FC236}">
                <a16:creationId xmlns:a16="http://schemas.microsoft.com/office/drawing/2014/main" id="{64306FBE-D0F7-2E67-6C1B-5EF2370D2A7D}"/>
              </a:ext>
            </a:extLst>
          </p:cNvPr>
          <p:cNvSpPr txBox="1"/>
          <p:nvPr/>
        </p:nvSpPr>
        <p:spPr>
          <a:xfrm>
            <a:off x="4206435" y="2952813"/>
            <a:ext cx="1158046"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internet</a:t>
            </a:r>
          </a:p>
        </p:txBody>
      </p:sp>
      <p:sp>
        <p:nvSpPr>
          <p:cNvPr id="2" name="TextBox 1">
            <a:extLst>
              <a:ext uri="{FF2B5EF4-FFF2-40B4-BE49-F238E27FC236}">
                <a16:creationId xmlns:a16="http://schemas.microsoft.com/office/drawing/2014/main" id="{CFE7563F-CA88-2E4C-07C2-E98E417D5E00}"/>
              </a:ext>
            </a:extLst>
          </p:cNvPr>
          <p:cNvSpPr txBox="1"/>
          <p:nvPr/>
        </p:nvSpPr>
        <p:spPr>
          <a:xfrm>
            <a:off x="6425905" y="4174030"/>
            <a:ext cx="1158046" cy="461665"/>
          </a:xfrm>
          <a:prstGeom prst="rect">
            <a:avLst/>
          </a:prstGeom>
          <a:noFill/>
        </p:spPr>
        <p:txBody>
          <a:bodyPr wrap="square" rtlCol="0">
            <a:spAutoFit/>
          </a:bodyPr>
          <a:lstStyle/>
          <a:p>
            <a:r>
              <a:rPr lang="en-GB" sz="2400" dirty="0">
                <a:solidFill>
                  <a:srgbClr val="D24A1A"/>
                </a:solidFill>
                <a:latin typeface="Oswald" panose="00000500000000000000" pitchFamily="2" charset="0"/>
                <a:cs typeface="Aharoni" panose="02010803020104030203" pitchFamily="2" charset="-79"/>
              </a:rPr>
              <a:t>safety</a:t>
            </a:r>
          </a:p>
        </p:txBody>
      </p:sp>
    </p:spTree>
    <p:extLst>
      <p:ext uri="{BB962C8B-B14F-4D97-AF65-F5344CB8AC3E}">
        <p14:creationId xmlns:p14="http://schemas.microsoft.com/office/powerpoint/2010/main" val="39412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3" grpId="0"/>
      <p:bldP spid="25" grpId="0"/>
      <p:bldP spid="2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D4A94A63C07B41A0321ABB813C9E08" ma:contentTypeVersion="10" ma:contentTypeDescription="Create a new document." ma:contentTypeScope="" ma:versionID="19564cb5f965c5b915f7b6e844b079ef">
  <xsd:schema xmlns:xsd="http://www.w3.org/2001/XMLSchema" xmlns:xs="http://www.w3.org/2001/XMLSchema" xmlns:p="http://schemas.microsoft.com/office/2006/metadata/properties" xmlns:ns2="4f91c49b-37f3-4ddf-a2fe-78f8add04175" targetNamespace="http://schemas.microsoft.com/office/2006/metadata/properties" ma:root="true" ma:fieldsID="601ebd76082101f29813de88a1f6c22d" ns2:_="">
    <xsd:import namespace="4f91c49b-37f3-4ddf-a2fe-78f8add041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1c49b-37f3-4ddf-a2fe-78f8add04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1D7B5D-BC12-4C7E-BADB-F4C43E2BB23D}">
  <ds:schemaRefs>
    <ds:schemaRef ds:uri="4f91c49b-37f3-4ddf-a2fe-78f8add04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1216D9-AE92-4ED4-AFF1-ADEAD7B53B6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426650-115B-4ECE-9D5A-5680A65CA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1274</TotalTime>
  <Words>985</Words>
  <Application>Microsoft Office PowerPoint</Application>
  <PresentationFormat>Widescreen</PresentationFormat>
  <Paragraphs>177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Baskerville BT</vt:lpstr>
      <vt:lpstr>Calibri</vt:lpstr>
      <vt:lpstr>Calibri Light</vt:lpstr>
      <vt:lpstr>Oswald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Eppie Snell</dc:creator>
  <cp:lastModifiedBy>Liv Driver</cp:lastModifiedBy>
  <cp:revision>45</cp:revision>
  <dcterms:created xsi:type="dcterms:W3CDTF">2021-11-24T10:20:06Z</dcterms:created>
  <dcterms:modified xsi:type="dcterms:W3CDTF">2022-09-20T12:11:19Z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0x01010048D4A94A63C07B41A0321ABB813C9E08</vt:lpwstr>
  </property>
</Properties>
</file>