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79" r:id="rId6"/>
    <p:sldId id="259" r:id="rId7"/>
    <p:sldId id="280" r:id="rId8"/>
    <p:sldId id="287" r:id="rId9"/>
    <p:sldId id="258" r:id="rId10"/>
    <p:sldId id="283" r:id="rId11"/>
    <p:sldId id="281" r:id="rId12"/>
    <p:sldId id="285" r:id="rId13"/>
    <p:sldId id="284" r:id="rId14"/>
    <p:sldId id="269" r:id="rId15"/>
    <p:sldId id="286"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A1A"/>
    <a:srgbClr val="DABE49"/>
    <a:srgbClr val="5D231B"/>
    <a:srgbClr val="F7F6DB"/>
    <a:srgbClr val="F8F9E9"/>
    <a:srgbClr val="F7F7DB"/>
    <a:srgbClr val="F7EB75"/>
    <a:srgbClr val="D4552A"/>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76" autoAdjust="0"/>
  </p:normalViewPr>
  <p:slideViewPr>
    <p:cSldViewPr snapToGrid="0">
      <p:cViewPr varScale="1">
        <p:scale>
          <a:sx n="57" d="100"/>
          <a:sy n="57" d="100"/>
        </p:scale>
        <p:origin x="165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E3A6-584C-4F0D-A802-BE8C63051997}" type="datetimeFigureOut">
              <a:rPr lang="en-GB" smtClean="0"/>
              <a:t>21/03/2023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EC3D7-9299-467F-8580-17A89AA981FD}" type="slidenum">
              <a:rPr lang="en-GB" smtClean="0"/>
              <a:t>‹#›</a:t>
            </a:fld>
            <a:endParaRPr lang="en-GB"/>
          </a:p>
        </p:txBody>
      </p:sp>
    </p:spTree>
    <p:extLst>
      <p:ext uri="{BB962C8B-B14F-4D97-AF65-F5344CB8AC3E}">
        <p14:creationId xmlns:p14="http://schemas.microsoft.com/office/powerpoint/2010/main" val="422303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SIFA Fireside is a charity based in Birmingham that supports people who are homeless and vulnerable in the city.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They see up to 100 clients at their Drop In centre each day.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SIFA Fireside aim to work with their clients to achieve the following things: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Reduce homelessness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 social inclusion</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 life skills </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Improve health</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Improve employment potential</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Reduce offending</a:t>
            </a: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2</a:t>
            </a:fld>
            <a:endParaRPr lang="en-GB"/>
          </a:p>
        </p:txBody>
      </p:sp>
    </p:spTree>
    <p:extLst>
      <p:ext uri="{BB962C8B-B14F-4D97-AF65-F5344CB8AC3E}">
        <p14:creationId xmlns:p14="http://schemas.microsoft.com/office/powerpoint/2010/main" val="17316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factors that contribute to getting somebody back on track after experiencing homelessness. </a:t>
            </a:r>
          </a:p>
          <a:p>
            <a:endParaRPr lang="en-US" dirty="0"/>
          </a:p>
          <a:p>
            <a:r>
              <a:rPr lang="en-US" dirty="0"/>
              <a:t>Being homeless doesn’t just mean not having a roof over your head – there are many other things that people need to lead healthy, fulfilling lives.</a:t>
            </a:r>
          </a:p>
          <a:p>
            <a:endParaRPr lang="en-US" dirty="0"/>
          </a:p>
          <a:p>
            <a:r>
              <a:rPr lang="en-US" dirty="0"/>
              <a:t>That’s why SIFA Fireside aim to provide all of these things and more under one roof. </a:t>
            </a:r>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11</a:t>
            </a:fld>
            <a:endParaRPr lang="en-GB"/>
          </a:p>
        </p:txBody>
      </p:sp>
    </p:spTree>
    <p:extLst>
      <p:ext uri="{BB962C8B-B14F-4D97-AF65-F5344CB8AC3E}">
        <p14:creationId xmlns:p14="http://schemas.microsoft.com/office/powerpoint/2010/main" val="418042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help?</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Research local services and foodbanks - find out what your local provisions are so that you can spread the word, and inform people who may need support.</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Offer to organise a donation collection for a local charity.</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 a local charity by raising money at school:</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Sponsored silence</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Challenge</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Camp out in your garden to support people who are homeless</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a look at SIFA Fireside’s fundraising pack.</a:t>
            </a:r>
          </a:p>
          <a:p>
            <a:pPr marL="285750" lvl="0" indent="-285750">
              <a:lnSpc>
                <a:spcPct val="107000"/>
              </a:lnSpc>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Streetlink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great way to notify local services that someone is sleeping rough and help them to access the support they need. They have a website and an app.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Educate yourself – here are some national charities where you can find out more… </a:t>
            </a:r>
            <a:r>
              <a:rPr lang="en-US" sz="1800" dirty="0">
                <a:effectLst/>
                <a:latin typeface="Calibri" panose="020F0502020204030204" pitchFamily="34" charset="0"/>
                <a:ea typeface="Calibri" panose="020F0502020204030204" pitchFamily="34" charset="0"/>
                <a:cs typeface="Times New Roman" panose="02020603050405020304" pitchFamily="18" charset="0"/>
              </a:rPr>
              <a:t>Shelter </a:t>
            </a:r>
            <a:r>
              <a:rPr lang="en-US" sz="1800">
                <a:effectLst/>
                <a:latin typeface="Calibri" panose="020F0502020204030204" pitchFamily="34" charset="0"/>
                <a:ea typeface="Calibri" panose="020F0502020204030204" pitchFamily="34" charset="0"/>
                <a:cs typeface="Times New Roman" panose="02020603050405020304" pitchFamily="18" charset="0"/>
              </a:rPr>
              <a:t>and Crisis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most important thing is to be kind and compassionate and care about others.</a:t>
            </a: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12</a:t>
            </a:fld>
            <a:endParaRPr lang="en-GB"/>
          </a:p>
        </p:txBody>
      </p:sp>
    </p:spTree>
    <p:extLst>
      <p:ext uri="{BB962C8B-B14F-4D97-AF65-F5344CB8AC3E}">
        <p14:creationId xmlns:p14="http://schemas.microsoft.com/office/powerpoint/2010/main" val="133391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it is estimated that 274,000 people are homeless in the UK – 1 in 200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estimated that 1 in 96 people are homeless in Birmingham – twice the national average.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visible types of homelessness in our city, the term ‘rough sleeper’ refers to somebody who is homeless and sleeping or bedding down in the open air, on the streets, in doorways or parks, public spaces. People who are Rough Sleeping are highly vulnerable to physical and mental health issues, exploitation, violence and abuse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difference between rough sleeping and homelessness is that it is possible to be homeless, but not be rough sleeping. Somebody may be classed as homeless if they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a hostel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empty buildings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Sleeping in friends or family's houses / sofa surfing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Sleeping in a car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temporary accommodation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Local authorities have a duty to secure a home for some groups of people. To be legally defined as homeless you must either lack a secure place in which you are entitled to live or not reasonably be able to stay.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Somebody who has no recourse to public funds, or who does not have any current immigration permission, will not be eligible for homelessness assistance or a housing allocation, meaning they often have no choice but to sleep rough.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3</a:t>
            </a:fld>
            <a:endParaRPr lang="en-GB"/>
          </a:p>
        </p:txBody>
      </p:sp>
    </p:spTree>
    <p:extLst>
      <p:ext uri="{BB962C8B-B14F-4D97-AF65-F5344CB8AC3E}">
        <p14:creationId xmlns:p14="http://schemas.microsoft.com/office/powerpoint/2010/main" val="142154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Unemployment</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unemployment rates increase as a result of the pandemic, organisations like SIFA Fireside have seen more people in need of support services for the first time in their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undertaken by Shelter reveals that more than 8 Million people are one pay day away from not being able to pay their mortgages or rent. One in three workers could not pay for their home for more than a month if they lost their job.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Discrimination</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5.4% of the UK population identify as LGBTQ+, whereas 24% of people who are homeless in the UK identify as LGBTQ+. Over 4 times the national average.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12.8% of people living in the UK are from an ethnic minority group, whereas 38% of people who are homeless are from an ethnic minority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Mental and physical health conditions</a:t>
            </a:r>
          </a:p>
          <a:p>
            <a:pPr marL="0" lvl="0" indent="0">
              <a:lnSpc>
                <a:spcPct val="107000"/>
              </a:lnSpc>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Other factors that can lead to homelessness:</a:t>
            </a:r>
          </a:p>
          <a:p>
            <a:pPr marL="285750" lvl="0" indent="-28575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Eviction</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Relationship breakdown</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support networks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Immigration status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Somebody may become homeless because they do not have the options or opportunities available to them that we sometimes take for granted.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4</a:t>
            </a:fld>
            <a:endParaRPr lang="en-GB"/>
          </a:p>
        </p:txBody>
      </p:sp>
    </p:spTree>
    <p:extLst>
      <p:ext uri="{BB962C8B-B14F-4D97-AF65-F5344CB8AC3E}">
        <p14:creationId xmlns:p14="http://schemas.microsoft.com/office/powerpoint/2010/main" val="297525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common misconception about people experiencing homelessness is that they choose to be homeless. The following statistics indicate why this is not the case.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Mortality rates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 who experience rough sleeping over a long period, on average, face a higher likelihood of dying prematurely compared to the general population.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average age at death of people who experience homelessness is 44 years for men compared to 76 years in the general population</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women experiencing homelessness. The average age of death is 42 years compared to 81 years for women in the general population.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Health conditions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number of A&amp;E visits and hospital admissions per homeless person is four times higher than for the general public.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 estimated 41 per cent of people experiencing rough sleeping have long-term physical health problems such as heart disease or diabetes, compared to 28 per cent of the general population.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Physical health conditions associated with rough sleeping: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Skin and foot problems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Poor Sleep Patterns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Poor diet leading to poor nutrition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Poor dental hygiene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Respiratory illness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Skin conditions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According to research by Homeless Link, 80% of people experiencing homelessness reported some form of mental health issue.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3. </a:t>
            </a:r>
            <a:r>
              <a:rPr lang="en-US" sz="1100" dirty="0">
                <a:effectLst/>
                <a:latin typeface="Calibri" panose="020F0502020204030204" pitchFamily="34" charset="0"/>
                <a:ea typeface="Calibri" panose="020F0502020204030204" pitchFamily="34" charset="0"/>
                <a:cs typeface="Times New Roman" panose="02020603050405020304" pitchFamily="18" charset="0"/>
              </a:rPr>
              <a:t>Violence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Many homeless people are at risk of being beaten up or mugged especially while out on the streets at night.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people become homeless after fleeing an abusive household. 63% of homeless women have experienced domestic abuse in their lifetime.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 </a:t>
            </a:r>
            <a:r>
              <a:rPr lang="en-US" sz="1100" dirty="0">
                <a:effectLst/>
                <a:latin typeface="Calibri" panose="020F0502020204030204" pitchFamily="34" charset="0"/>
                <a:ea typeface="Calibri" panose="020F0502020204030204" pitchFamily="34" charset="0"/>
                <a:cs typeface="Times New Roman" panose="02020603050405020304" pitchFamily="18" charset="0"/>
              </a:rPr>
              <a:t>Addictions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NFA team in Leeds conducted a study as follows: “A random sample of homeless patients were questioned regarding drug use.  Of those taking drugs, 75% stated that their drug use was the cause of them becoming homeless, while 25% stated that being homeless caused them to take drugs”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5. Stigma and misconceptions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Examples of misconceptions faced by people experiencing homelessness: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Everybody that is homeless drinks or takes drugs.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deserve to be homeless.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are bad people.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are criminals.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smell and they are dirty.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choose to be homeless.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5</a:t>
            </a:fld>
            <a:endParaRPr lang="en-GB"/>
          </a:p>
        </p:txBody>
      </p:sp>
    </p:spTree>
    <p:extLst>
      <p:ext uri="{BB962C8B-B14F-4D97-AF65-F5344CB8AC3E}">
        <p14:creationId xmlns:p14="http://schemas.microsoft.com/office/powerpoint/2010/main" val="136837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SIFA Fireside provides a wide range of services at their centre so that individuals can access all the support they need under one roof.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they welcome four-legged friends too! Dogs, cats, even tortoises…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6</a:t>
            </a:fld>
            <a:endParaRPr lang="en-GB"/>
          </a:p>
        </p:txBody>
      </p:sp>
    </p:spTree>
    <p:extLst>
      <p:ext uri="{BB962C8B-B14F-4D97-AF65-F5344CB8AC3E}">
        <p14:creationId xmlns:p14="http://schemas.microsoft.com/office/powerpoint/2010/main" val="224173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SIFA Fireside offers 3 main branches of support.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CEC3D7-9299-467F-8580-17A89AA981FD}" type="slidenum">
              <a:rPr lang="en-GB" smtClean="0"/>
              <a:t>7</a:t>
            </a:fld>
            <a:endParaRPr lang="en-GB"/>
          </a:p>
        </p:txBody>
      </p:sp>
    </p:spTree>
    <p:extLst>
      <p:ext uri="{BB962C8B-B14F-4D97-AF65-F5344CB8AC3E}">
        <p14:creationId xmlns:p14="http://schemas.microsoft.com/office/powerpoint/2010/main" val="116879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Adult Support Hub (ASH) strives for early intervention and homelessness prevention for single adults and childless couples aged over 25 in Birmingham. Funded by Birmingham City Council, ASH provides tailor-made services for each individual’s set of unique circumstances.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can range from offering money and welfare benefits advice, health and wellbeing services and guidance with regards to specialist housing.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Maintaining employment is, of course, an integral part of preventing homelessness which is why SIFA Fireside hosts Job Clubs and CV workshops, English Language sessions and regularly signposts clients to employability training and budgeting workshops.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8</a:t>
            </a:fld>
            <a:endParaRPr lang="en-GB"/>
          </a:p>
        </p:txBody>
      </p:sp>
    </p:spTree>
    <p:extLst>
      <p:ext uri="{BB962C8B-B14F-4D97-AF65-F5344CB8AC3E}">
        <p14:creationId xmlns:p14="http://schemas.microsoft.com/office/powerpoint/2010/main" val="369023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SIFA Fireside see up to 100 clients at their Drop In centre each day. The Drop In is open Monday to Friday from 9am to 12:45pm, providing a safe and supportive environment for homeless and vulnerable people to access their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offer immediate practical help for anyone who is sleeping rough or in crisis, including emergency housing support, hot food and drinks, showers, laundry, new clothing, food parcels and sleeping bags.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also have a barber, a weekly nurse clinic, and on site mental health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9</a:t>
            </a:fld>
            <a:endParaRPr lang="en-GB"/>
          </a:p>
        </p:txBody>
      </p:sp>
    </p:spTree>
    <p:extLst>
      <p:ext uri="{BB962C8B-B14F-4D97-AF65-F5344CB8AC3E}">
        <p14:creationId xmlns:p14="http://schemas.microsoft.com/office/powerpoint/2010/main" val="253185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SIFA Fireside provide recovery services to enable their clients to rebuild their lives with safety and dignity.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include: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Activities &amp; Life Skills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Expressing themselves, learning new skills, connecting with others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Cookery class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Photography project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Music, drama and art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Community Engagement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Client Forum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Financial Inclusion &amp; Benefit Advice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Housing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Employability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Modern Slavery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Immigration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Homeless Transition Workers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10</a:t>
            </a:fld>
            <a:endParaRPr lang="en-GB"/>
          </a:p>
        </p:txBody>
      </p:sp>
    </p:spTree>
    <p:extLst>
      <p:ext uri="{BB962C8B-B14F-4D97-AF65-F5344CB8AC3E}">
        <p14:creationId xmlns:p14="http://schemas.microsoft.com/office/powerpoint/2010/main" val="269627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86A3-9847-4F31-BC28-14626E38B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69F63B-6EAA-4D66-8B80-67673D3AC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0E9709-AFED-482D-B65B-8E21C8EA932C}"/>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A3D0781B-6879-41FF-AA43-7EC6305E3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3A4D7D-3795-4799-91D5-9402E4CB435F}"/>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36559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599D-FA57-4972-B2E1-F09F6C0C6C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A62FEB-D006-4902-9272-7824FA6D6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0FB5F-FF57-4724-A7E2-C44BE24B9AB6}"/>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07FAF5D3-1F38-40C8-94CD-D38D6CD8B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0E9628-69C9-48B6-B62D-8BFC21C7B2E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85894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89C76-EF2A-4789-8CA8-101BAFBEDF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46C953-94A4-4D78-BE84-15F4E68AD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8B650-B834-4899-85A5-0592D2E0FE61}"/>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9F0CD412-524A-4D62-AB4D-05C615CA5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21DB9-9847-4230-938F-572334410AE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56270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6DB9-7EB9-4DB9-858A-6128277A09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D30962-0985-4BBE-A82C-E0155457D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20609-4D9F-4EB8-87E7-8CDC332451F1}"/>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96FE0CB0-B455-4BD7-BEEB-F6C5222CC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13213-AD8A-4EFD-81A6-0AE9937C7033}"/>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17805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5132-300A-4DA0-8214-5FF2921B2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2FDB0-926B-4DEF-88E4-545AF7510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05C45-03F7-45D0-AC5E-5826EE5F52FF}"/>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03218417-DF19-4F3B-8E0A-6C3467022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EBABA-3BAE-400D-9876-D1EDE699491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42228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505D-0BFF-48DC-8383-A28CFFF77C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ADDF9-3500-43BF-BB87-3FDDCF956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1184CA-FAA1-4E40-9962-4526C37B0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7CCCB5-EB92-4153-8E67-D4FCB82921EF}"/>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6" name="Footer Placeholder 5">
            <a:extLst>
              <a:ext uri="{FF2B5EF4-FFF2-40B4-BE49-F238E27FC236}">
                <a16:creationId xmlns:a16="http://schemas.microsoft.com/office/drawing/2014/main" id="{C638D8B9-76D0-45A7-B750-07A7A5D55D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E0C53-08A9-47B3-95DB-E9DD0740B797}"/>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7554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D6BF-1F49-4F46-ACB5-D83223FCDE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3B277-DE41-4253-841C-F6F582E57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289DF-8353-4FA5-9845-D59C587D9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57AE99-B399-4EA7-86DC-B6F760458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202709-0995-4370-B4DF-287E911104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AA057B-E715-4728-8E5B-1E56DB223394}"/>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8" name="Footer Placeholder 7">
            <a:extLst>
              <a:ext uri="{FF2B5EF4-FFF2-40B4-BE49-F238E27FC236}">
                <a16:creationId xmlns:a16="http://schemas.microsoft.com/office/drawing/2014/main" id="{B2F10103-2E8C-45AD-8BC9-E2F7E1D5E9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28AFE2-5183-4BE3-8A7D-0777022D2DA6}"/>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8028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4D67-42AF-4418-8E83-5B75E47795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2DBC2A-650B-430E-BEC3-AB919DFFEE3A}"/>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4" name="Footer Placeholder 3">
            <a:extLst>
              <a:ext uri="{FF2B5EF4-FFF2-40B4-BE49-F238E27FC236}">
                <a16:creationId xmlns:a16="http://schemas.microsoft.com/office/drawing/2014/main" id="{05A7058D-597B-475F-9A97-DCD1DB5A99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8A0D5A-1D72-4516-ABFF-59C7B0C41E55}"/>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96052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4235A-2372-4AC9-95B8-B902EDC079FA}"/>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3" name="Footer Placeholder 2">
            <a:extLst>
              <a:ext uri="{FF2B5EF4-FFF2-40B4-BE49-F238E27FC236}">
                <a16:creationId xmlns:a16="http://schemas.microsoft.com/office/drawing/2014/main" id="{FD8FA129-D047-40C1-B3CC-44F7C9C7B4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BA03F3-D06A-4579-B250-64D7F4AA945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318214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671-AA3E-459E-93CC-A516FC241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2130A8-366A-4F00-B43F-AFE0D210A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CA5AA7-FEFE-4190-A34C-98759317E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9DF60-0A48-4C2C-8EC2-6EBAE6CF6EBE}"/>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6" name="Footer Placeholder 5">
            <a:extLst>
              <a:ext uri="{FF2B5EF4-FFF2-40B4-BE49-F238E27FC236}">
                <a16:creationId xmlns:a16="http://schemas.microsoft.com/office/drawing/2014/main" id="{F8E3F463-974A-450C-8459-E63F14DE7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43AA5C-1EAF-4F50-ACFF-6AF429FDF597}"/>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2646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6201-2F26-4DFF-B74C-C92BC135A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BF55CE-6158-480F-B06D-B6E8DC003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046C40-94C6-42C8-8251-6C269173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5001A-B2C3-47F1-9BA5-7F3EAA7E894B}"/>
              </a:ext>
            </a:extLst>
          </p:cNvPr>
          <p:cNvSpPr>
            <a:spLocks noGrp="1"/>
          </p:cNvSpPr>
          <p:nvPr>
            <p:ph type="dt" sz="half" idx="10"/>
          </p:nvPr>
        </p:nvSpPr>
        <p:spPr/>
        <p:txBody>
          <a:bodyPr/>
          <a:lstStyle/>
          <a:p>
            <a:fld id="{DD93387B-8787-4ACE-8565-78C2AB01BD2A}" type="datetimeFigureOut">
              <a:rPr lang="en-GB" smtClean="0"/>
              <a:t>21/03/2023</a:t>
            </a:fld>
            <a:endParaRPr lang="en-GB"/>
          </a:p>
        </p:txBody>
      </p:sp>
      <p:sp>
        <p:nvSpPr>
          <p:cNvPr id="6" name="Footer Placeholder 5">
            <a:extLst>
              <a:ext uri="{FF2B5EF4-FFF2-40B4-BE49-F238E27FC236}">
                <a16:creationId xmlns:a16="http://schemas.microsoft.com/office/drawing/2014/main" id="{6567517E-09B9-434E-AEA1-8E574C386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DA3FD2-2EF5-4B89-A7CC-2C122AB38D9B}"/>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409834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BE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84185-F9FD-4E79-BDA3-C442B274B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26376-8ED7-4903-B508-0F9792EE8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71E3B-573E-4C4B-B529-79B46233C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3387B-8787-4ACE-8565-78C2AB01BD2A}" type="datetimeFigureOut">
              <a:rPr lang="en-GB" smtClean="0"/>
              <a:t>21/03/2023</a:t>
            </a:fld>
            <a:endParaRPr lang="en-GB"/>
          </a:p>
        </p:txBody>
      </p:sp>
      <p:sp>
        <p:nvSpPr>
          <p:cNvPr id="5" name="Footer Placeholder 4">
            <a:extLst>
              <a:ext uri="{FF2B5EF4-FFF2-40B4-BE49-F238E27FC236}">
                <a16:creationId xmlns:a16="http://schemas.microsoft.com/office/drawing/2014/main" id="{F3E2A03F-6892-471E-94E0-63201631F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281C40-CDB6-4E41-B3AE-8771739EB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FE168-8C27-4EDB-B6EE-F3915915A06A}" type="slidenum">
              <a:rPr lang="en-GB" smtClean="0"/>
              <a:t>‹#›</a:t>
            </a:fld>
            <a:endParaRPr lang="en-GB"/>
          </a:p>
        </p:txBody>
      </p:sp>
    </p:spTree>
    <p:extLst>
      <p:ext uri="{BB962C8B-B14F-4D97-AF65-F5344CB8AC3E}">
        <p14:creationId xmlns:p14="http://schemas.microsoft.com/office/powerpoint/2010/main" val="234120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76EC51A-0478-4378-AE1B-6F0AA4E99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304" y="342338"/>
            <a:ext cx="5959391" cy="6007068"/>
          </a:xfrm>
          <a:prstGeom prst="rect">
            <a:avLst/>
          </a:prstGeom>
        </p:spPr>
      </p:pic>
    </p:spTree>
    <p:extLst>
      <p:ext uri="{BB962C8B-B14F-4D97-AF65-F5344CB8AC3E}">
        <p14:creationId xmlns:p14="http://schemas.microsoft.com/office/powerpoint/2010/main" val="51610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647C2-5A7C-4A79-B045-FE1AC0568C2E}"/>
              </a:ext>
            </a:extLst>
          </p:cNvPr>
          <p:cNvSpPr txBox="1"/>
          <p:nvPr/>
        </p:nvSpPr>
        <p:spPr>
          <a:xfrm>
            <a:off x="7172441" y="1217600"/>
            <a:ext cx="4263532" cy="4801314"/>
          </a:xfrm>
          <a:prstGeom prst="rect">
            <a:avLst/>
          </a:prstGeom>
          <a:noFill/>
        </p:spPr>
        <p:txBody>
          <a:bodyPr wrap="square" rtlCol="0">
            <a:spAutoFit/>
          </a:bodyPr>
          <a:lstStyle/>
          <a:p>
            <a:pPr marL="285750" indent="-285750">
              <a:buFont typeface="Arial" panose="020B0604020202020204" pitchFamily="34" charset="0"/>
              <a:buChar char="•"/>
            </a:pPr>
            <a:r>
              <a:rPr lang="en-US" b="0" i="0" u="none" strike="noStrike" baseline="0" dirty="0">
                <a:latin typeface="Baskerville BT" panose="02020602070506020303" pitchFamily="18" charset="0"/>
              </a:rPr>
              <a:t>Activities &amp; Life Skills </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Community Engagement </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Client Forum </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Financial Inclusion &amp; Benefit Advice</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Housing Support</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Employability </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Modern Slavery Support</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Immigration</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Homeless Transition Workers</a:t>
            </a:r>
          </a:p>
        </p:txBody>
      </p:sp>
      <p:sp>
        <p:nvSpPr>
          <p:cNvPr id="4" name="TextBox 3">
            <a:extLst>
              <a:ext uri="{FF2B5EF4-FFF2-40B4-BE49-F238E27FC236}">
                <a16:creationId xmlns:a16="http://schemas.microsoft.com/office/drawing/2014/main" id="{10BCF945-3DAE-F37A-2555-5A4D887ABF84}"/>
              </a:ext>
            </a:extLst>
          </p:cNvPr>
          <p:cNvSpPr txBox="1"/>
          <p:nvPr/>
        </p:nvSpPr>
        <p:spPr>
          <a:xfrm>
            <a:off x="3519019" y="694380"/>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Recovery</a:t>
            </a:r>
          </a:p>
        </p:txBody>
      </p:sp>
      <p:pic>
        <p:nvPicPr>
          <p:cNvPr id="6" name="Picture 5">
            <a:extLst>
              <a:ext uri="{FF2B5EF4-FFF2-40B4-BE49-F238E27FC236}">
                <a16:creationId xmlns:a16="http://schemas.microsoft.com/office/drawing/2014/main" id="{557C6143-AF28-B2E9-E428-CE9DE676E55B}"/>
              </a:ext>
            </a:extLst>
          </p:cNvPr>
          <p:cNvPicPr>
            <a:picLocks noChangeAspect="1"/>
          </p:cNvPicPr>
          <p:nvPr/>
        </p:nvPicPr>
        <p:blipFill rotWithShape="1">
          <a:blip r:embed="rId3"/>
          <a:srcRect l="277"/>
          <a:stretch/>
        </p:blipFill>
        <p:spPr>
          <a:xfrm>
            <a:off x="559226" y="582321"/>
            <a:ext cx="2503333" cy="3728977"/>
          </a:xfrm>
          <a:prstGeom prst="rect">
            <a:avLst/>
          </a:prstGeom>
        </p:spPr>
      </p:pic>
      <p:pic>
        <p:nvPicPr>
          <p:cNvPr id="7" name="Picture 6">
            <a:extLst>
              <a:ext uri="{FF2B5EF4-FFF2-40B4-BE49-F238E27FC236}">
                <a16:creationId xmlns:a16="http://schemas.microsoft.com/office/drawing/2014/main" id="{5DA6BEF2-95C3-2573-4913-5E9670349DF0}"/>
              </a:ext>
            </a:extLst>
          </p:cNvPr>
          <p:cNvPicPr>
            <a:picLocks noChangeAspect="1"/>
          </p:cNvPicPr>
          <p:nvPr/>
        </p:nvPicPr>
        <p:blipFill>
          <a:blip r:embed="rId4"/>
          <a:stretch>
            <a:fillRect/>
          </a:stretch>
        </p:blipFill>
        <p:spPr>
          <a:xfrm>
            <a:off x="3578772" y="2990303"/>
            <a:ext cx="2259122" cy="3406708"/>
          </a:xfrm>
          <a:prstGeom prst="rect">
            <a:avLst/>
          </a:prstGeom>
        </p:spPr>
      </p:pic>
      <p:sp>
        <p:nvSpPr>
          <p:cNvPr id="8" name="TextBox 7">
            <a:extLst>
              <a:ext uri="{FF2B5EF4-FFF2-40B4-BE49-F238E27FC236}">
                <a16:creationId xmlns:a16="http://schemas.microsoft.com/office/drawing/2014/main" id="{356577DF-CDCE-AA85-2E05-1098DD50C2C7}"/>
              </a:ext>
            </a:extLst>
          </p:cNvPr>
          <p:cNvSpPr txBox="1"/>
          <p:nvPr/>
        </p:nvSpPr>
        <p:spPr>
          <a:xfrm>
            <a:off x="3519018" y="1217600"/>
            <a:ext cx="3416803" cy="1015663"/>
          </a:xfrm>
          <a:prstGeom prst="rect">
            <a:avLst/>
          </a:prstGeom>
          <a:noFill/>
        </p:spPr>
        <p:txBody>
          <a:bodyPr wrap="square" rtlCol="0">
            <a:spAutoFit/>
          </a:bodyPr>
          <a:lstStyle/>
          <a:p>
            <a:r>
              <a:rPr lang="en-US" sz="2000" b="0" i="0" u="none" strike="noStrike" baseline="0" dirty="0">
                <a:solidFill>
                  <a:srgbClr val="FFFFFF"/>
                </a:solidFill>
                <a:latin typeface="Oswald" panose="00000500000000000000" pitchFamily="2" charset="0"/>
              </a:rPr>
              <a:t>SIFA Fireside stand by their clients as they rebuild their lives </a:t>
            </a:r>
            <a:r>
              <a:rPr lang="en-GB" sz="2000" b="0" i="0" u="none" strike="noStrike" baseline="0" dirty="0">
                <a:solidFill>
                  <a:srgbClr val="FFFFFF"/>
                </a:solidFill>
                <a:latin typeface="Oswald" panose="00000500000000000000" pitchFamily="2" charset="0"/>
              </a:rPr>
              <a:t>with safety and dignity. </a:t>
            </a:r>
            <a:endParaRPr lang="en-GB" sz="3200" dirty="0">
              <a:solidFill>
                <a:srgbClr val="E15233"/>
              </a:solidFill>
              <a:latin typeface="Oswald" panose="00000500000000000000" pitchFamily="2" charset="0"/>
            </a:endParaRPr>
          </a:p>
        </p:txBody>
      </p:sp>
    </p:spTree>
    <p:extLst>
      <p:ext uri="{BB962C8B-B14F-4D97-AF65-F5344CB8AC3E}">
        <p14:creationId xmlns:p14="http://schemas.microsoft.com/office/powerpoint/2010/main" val="317455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3" descr="Home outline">
            <a:extLst>
              <a:ext uri="{FF2B5EF4-FFF2-40B4-BE49-F238E27FC236}">
                <a16:creationId xmlns:a16="http://schemas.microsoft.com/office/drawing/2014/main" id="{ADF690BB-9DBF-C8E3-158C-E7B58A221F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5335" y="-286009"/>
            <a:ext cx="7570692" cy="7503457"/>
          </a:xfrm>
          <a:prstGeom prst="rect">
            <a:avLst/>
          </a:prstGeom>
        </p:spPr>
      </p:pic>
      <p:sp>
        <p:nvSpPr>
          <p:cNvPr id="5" name="TextBox 4">
            <a:extLst>
              <a:ext uri="{FF2B5EF4-FFF2-40B4-BE49-F238E27FC236}">
                <a16:creationId xmlns:a16="http://schemas.microsoft.com/office/drawing/2014/main" id="{4BC3AF91-5780-3338-964B-E5F3010D2959}"/>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The answer to homelessness?</a:t>
            </a:r>
          </a:p>
        </p:txBody>
      </p:sp>
      <p:sp>
        <p:nvSpPr>
          <p:cNvPr id="7" name="TextBox 6">
            <a:extLst>
              <a:ext uri="{FF2B5EF4-FFF2-40B4-BE49-F238E27FC236}">
                <a16:creationId xmlns:a16="http://schemas.microsoft.com/office/drawing/2014/main" id="{F2B6861F-21BD-B699-3BE9-41C358A77AA0}"/>
              </a:ext>
            </a:extLst>
          </p:cNvPr>
          <p:cNvSpPr txBox="1"/>
          <p:nvPr/>
        </p:nvSpPr>
        <p:spPr>
          <a:xfrm>
            <a:off x="3430636" y="4972893"/>
            <a:ext cx="2317161"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compassion</a:t>
            </a:r>
            <a:endParaRPr lang="en-GB" sz="1600" dirty="0">
              <a:solidFill>
                <a:srgbClr val="D24A1A"/>
              </a:solidFill>
              <a:latin typeface="Oswald" panose="00000500000000000000" pitchFamily="2" charset="0"/>
              <a:cs typeface="Aharoni" panose="02010803020104030203" pitchFamily="2" charset="-79"/>
            </a:endParaRPr>
          </a:p>
        </p:txBody>
      </p:sp>
      <p:sp>
        <p:nvSpPr>
          <p:cNvPr id="8" name="TextBox 7">
            <a:extLst>
              <a:ext uri="{FF2B5EF4-FFF2-40B4-BE49-F238E27FC236}">
                <a16:creationId xmlns:a16="http://schemas.microsoft.com/office/drawing/2014/main" id="{64937CDA-0396-6175-53D1-5596230F7AE2}"/>
              </a:ext>
            </a:extLst>
          </p:cNvPr>
          <p:cNvSpPr txBox="1"/>
          <p:nvPr/>
        </p:nvSpPr>
        <p:spPr>
          <a:xfrm>
            <a:off x="5983941" y="5764234"/>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training </a:t>
            </a:r>
          </a:p>
        </p:txBody>
      </p:sp>
      <p:sp>
        <p:nvSpPr>
          <p:cNvPr id="9" name="TextBox 8">
            <a:extLst>
              <a:ext uri="{FF2B5EF4-FFF2-40B4-BE49-F238E27FC236}">
                <a16:creationId xmlns:a16="http://schemas.microsoft.com/office/drawing/2014/main" id="{AF34A14A-34E1-32CE-7D4A-C948CC059D0E}"/>
              </a:ext>
            </a:extLst>
          </p:cNvPr>
          <p:cNvSpPr txBox="1"/>
          <p:nvPr/>
        </p:nvSpPr>
        <p:spPr>
          <a:xfrm>
            <a:off x="1361800" y="1315006"/>
            <a:ext cx="2807925" cy="461665"/>
          </a:xfrm>
          <a:prstGeom prst="rect">
            <a:avLst/>
          </a:prstGeom>
          <a:noFill/>
        </p:spPr>
        <p:txBody>
          <a:bodyPr wrap="square" rtlCol="0">
            <a:spAutoFit/>
          </a:bodyPr>
          <a:lstStyle/>
          <a:p>
            <a:r>
              <a:rPr lang="en-GB" sz="2400" dirty="0">
                <a:solidFill>
                  <a:schemeClr val="bg1"/>
                </a:solidFill>
                <a:latin typeface="Oswald" panose="00000500000000000000" pitchFamily="2" charset="0"/>
                <a:cs typeface="Aharoni" panose="02010803020104030203" pitchFamily="2" charset="-79"/>
              </a:rPr>
              <a:t>Its not just 1 thing…</a:t>
            </a:r>
          </a:p>
        </p:txBody>
      </p:sp>
      <p:sp>
        <p:nvSpPr>
          <p:cNvPr id="10" name="TextBox 9">
            <a:extLst>
              <a:ext uri="{FF2B5EF4-FFF2-40B4-BE49-F238E27FC236}">
                <a16:creationId xmlns:a16="http://schemas.microsoft.com/office/drawing/2014/main" id="{5BBD542B-BA7E-C950-6EA4-6CCAB4794484}"/>
              </a:ext>
            </a:extLst>
          </p:cNvPr>
          <p:cNvSpPr txBox="1"/>
          <p:nvPr/>
        </p:nvSpPr>
        <p:spPr>
          <a:xfrm>
            <a:off x="5500068" y="3735379"/>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job opportunities </a:t>
            </a:r>
          </a:p>
        </p:txBody>
      </p:sp>
      <p:sp>
        <p:nvSpPr>
          <p:cNvPr id="11" name="TextBox 10">
            <a:extLst>
              <a:ext uri="{FF2B5EF4-FFF2-40B4-BE49-F238E27FC236}">
                <a16:creationId xmlns:a16="http://schemas.microsoft.com/office/drawing/2014/main" id="{B79F66A2-D201-1655-0031-29E30776DF1F}"/>
              </a:ext>
            </a:extLst>
          </p:cNvPr>
          <p:cNvSpPr txBox="1"/>
          <p:nvPr/>
        </p:nvSpPr>
        <p:spPr>
          <a:xfrm>
            <a:off x="3249932" y="5369012"/>
            <a:ext cx="2404262"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h</a:t>
            </a:r>
            <a:r>
              <a:rPr lang="en-GB" sz="2400" dirty="0" err="1">
                <a:solidFill>
                  <a:srgbClr val="D24A1A"/>
                </a:solidFill>
                <a:latin typeface="Oswald" panose="00000500000000000000" pitchFamily="2" charset="0"/>
                <a:cs typeface="Aharoni" panose="02010803020104030203" pitchFamily="2" charset="-79"/>
              </a:rPr>
              <a:t>ealth</a:t>
            </a:r>
            <a:r>
              <a:rPr lang="en-GB" sz="2400" dirty="0">
                <a:solidFill>
                  <a:srgbClr val="D24A1A"/>
                </a:solidFill>
                <a:latin typeface="Oswald" panose="00000500000000000000" pitchFamily="2" charset="0"/>
                <a:cs typeface="Aharoni" panose="02010803020104030203" pitchFamily="2" charset="-79"/>
              </a:rPr>
              <a:t> clinics</a:t>
            </a:r>
          </a:p>
        </p:txBody>
      </p:sp>
      <p:sp>
        <p:nvSpPr>
          <p:cNvPr id="12" name="TextBox 11">
            <a:extLst>
              <a:ext uri="{FF2B5EF4-FFF2-40B4-BE49-F238E27FC236}">
                <a16:creationId xmlns:a16="http://schemas.microsoft.com/office/drawing/2014/main" id="{3B120B6D-8C58-F627-6D2B-3D7DBF1D5654}"/>
              </a:ext>
            </a:extLst>
          </p:cNvPr>
          <p:cNvSpPr txBox="1"/>
          <p:nvPr/>
        </p:nvSpPr>
        <p:spPr>
          <a:xfrm>
            <a:off x="3343535" y="5759860"/>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sleeping bag </a:t>
            </a:r>
          </a:p>
        </p:txBody>
      </p:sp>
      <p:sp>
        <p:nvSpPr>
          <p:cNvPr id="13" name="TextBox 12">
            <a:extLst>
              <a:ext uri="{FF2B5EF4-FFF2-40B4-BE49-F238E27FC236}">
                <a16:creationId xmlns:a16="http://schemas.microsoft.com/office/drawing/2014/main" id="{08577521-44EA-4983-1DC1-906FAE65EDBC}"/>
              </a:ext>
            </a:extLst>
          </p:cNvPr>
          <p:cNvSpPr txBox="1"/>
          <p:nvPr/>
        </p:nvSpPr>
        <p:spPr>
          <a:xfrm>
            <a:off x="6276010" y="5409649"/>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protection</a:t>
            </a:r>
          </a:p>
        </p:txBody>
      </p:sp>
      <p:sp>
        <p:nvSpPr>
          <p:cNvPr id="14" name="TextBox 13">
            <a:extLst>
              <a:ext uri="{FF2B5EF4-FFF2-40B4-BE49-F238E27FC236}">
                <a16:creationId xmlns:a16="http://schemas.microsoft.com/office/drawing/2014/main" id="{4C4EB09D-F73A-B0FA-782F-F714C909675E}"/>
              </a:ext>
            </a:extLst>
          </p:cNvPr>
          <p:cNvSpPr txBox="1"/>
          <p:nvPr/>
        </p:nvSpPr>
        <p:spPr>
          <a:xfrm>
            <a:off x="3400763" y="3749782"/>
            <a:ext cx="2199097"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financial support</a:t>
            </a:r>
          </a:p>
        </p:txBody>
      </p:sp>
      <p:sp>
        <p:nvSpPr>
          <p:cNvPr id="15" name="TextBox 14">
            <a:extLst>
              <a:ext uri="{FF2B5EF4-FFF2-40B4-BE49-F238E27FC236}">
                <a16:creationId xmlns:a16="http://schemas.microsoft.com/office/drawing/2014/main" id="{C861A642-7FD6-8AA0-9291-A1B6FC169C64}"/>
              </a:ext>
            </a:extLst>
          </p:cNvPr>
          <p:cNvSpPr txBox="1"/>
          <p:nvPr/>
        </p:nvSpPr>
        <p:spPr>
          <a:xfrm>
            <a:off x="4942212" y="2106641"/>
            <a:ext cx="104652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choices</a:t>
            </a:r>
            <a:endParaRPr lang="en-GB" sz="1600" dirty="0">
              <a:solidFill>
                <a:srgbClr val="D24A1A"/>
              </a:solidFill>
              <a:latin typeface="Oswald" panose="00000500000000000000" pitchFamily="2" charset="0"/>
              <a:cs typeface="Aharoni" panose="02010803020104030203" pitchFamily="2" charset="-79"/>
            </a:endParaRPr>
          </a:p>
        </p:txBody>
      </p:sp>
      <p:sp>
        <p:nvSpPr>
          <p:cNvPr id="16" name="TextBox 15">
            <a:extLst>
              <a:ext uri="{FF2B5EF4-FFF2-40B4-BE49-F238E27FC236}">
                <a16:creationId xmlns:a16="http://schemas.microsoft.com/office/drawing/2014/main" id="{1E7C1C89-8F7A-113B-94CE-441F33B99006}"/>
              </a:ext>
            </a:extLst>
          </p:cNvPr>
          <p:cNvSpPr txBox="1"/>
          <p:nvPr/>
        </p:nvSpPr>
        <p:spPr>
          <a:xfrm>
            <a:off x="3335831" y="4163165"/>
            <a:ext cx="1402334"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workshops</a:t>
            </a:r>
          </a:p>
        </p:txBody>
      </p:sp>
      <p:sp>
        <p:nvSpPr>
          <p:cNvPr id="17" name="TextBox 16">
            <a:extLst>
              <a:ext uri="{FF2B5EF4-FFF2-40B4-BE49-F238E27FC236}">
                <a16:creationId xmlns:a16="http://schemas.microsoft.com/office/drawing/2014/main" id="{639EDEA5-7F1D-C451-564E-7522799686C2}"/>
              </a:ext>
            </a:extLst>
          </p:cNvPr>
          <p:cNvSpPr txBox="1"/>
          <p:nvPr/>
        </p:nvSpPr>
        <p:spPr>
          <a:xfrm>
            <a:off x="5378199" y="2518121"/>
            <a:ext cx="1395215"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inclusion</a:t>
            </a:r>
          </a:p>
        </p:txBody>
      </p:sp>
      <p:sp>
        <p:nvSpPr>
          <p:cNvPr id="18" name="TextBox 17">
            <a:extLst>
              <a:ext uri="{FF2B5EF4-FFF2-40B4-BE49-F238E27FC236}">
                <a16:creationId xmlns:a16="http://schemas.microsoft.com/office/drawing/2014/main" id="{79B73618-15ED-4EE9-D033-97099C8F130E}"/>
              </a:ext>
            </a:extLst>
          </p:cNvPr>
          <p:cNvSpPr txBox="1"/>
          <p:nvPr/>
        </p:nvSpPr>
        <p:spPr>
          <a:xfrm>
            <a:off x="4523381" y="2526672"/>
            <a:ext cx="718430"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food</a:t>
            </a:r>
          </a:p>
        </p:txBody>
      </p:sp>
      <p:sp>
        <p:nvSpPr>
          <p:cNvPr id="19" name="TextBox 18">
            <a:extLst>
              <a:ext uri="{FF2B5EF4-FFF2-40B4-BE49-F238E27FC236}">
                <a16:creationId xmlns:a16="http://schemas.microsoft.com/office/drawing/2014/main" id="{0F2810D9-5CEF-4A96-375C-7B1AA4BA698E}"/>
              </a:ext>
            </a:extLst>
          </p:cNvPr>
          <p:cNvSpPr txBox="1"/>
          <p:nvPr/>
        </p:nvSpPr>
        <p:spPr>
          <a:xfrm>
            <a:off x="3579679" y="3358934"/>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self expression</a:t>
            </a:r>
          </a:p>
        </p:txBody>
      </p:sp>
      <p:sp>
        <p:nvSpPr>
          <p:cNvPr id="20" name="TextBox 19">
            <a:extLst>
              <a:ext uri="{FF2B5EF4-FFF2-40B4-BE49-F238E27FC236}">
                <a16:creationId xmlns:a16="http://schemas.microsoft.com/office/drawing/2014/main" id="{E8F2AF5E-5028-17F3-6892-299025869851}"/>
              </a:ext>
            </a:extLst>
          </p:cNvPr>
          <p:cNvSpPr txBox="1"/>
          <p:nvPr/>
        </p:nvSpPr>
        <p:spPr>
          <a:xfrm>
            <a:off x="6276010" y="4624830"/>
            <a:ext cx="1490455"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community</a:t>
            </a:r>
            <a:endParaRPr lang="en-GB" sz="2400" dirty="0">
              <a:solidFill>
                <a:srgbClr val="D24A1A"/>
              </a:solidFill>
              <a:latin typeface="Oswald" panose="00000500000000000000" pitchFamily="2" charset="0"/>
              <a:cs typeface="Aharoni" panose="02010803020104030203" pitchFamily="2" charset="-79"/>
            </a:endParaRPr>
          </a:p>
        </p:txBody>
      </p:sp>
      <p:sp>
        <p:nvSpPr>
          <p:cNvPr id="21" name="TextBox 20">
            <a:extLst>
              <a:ext uri="{FF2B5EF4-FFF2-40B4-BE49-F238E27FC236}">
                <a16:creationId xmlns:a16="http://schemas.microsoft.com/office/drawing/2014/main" id="{04612BCE-048C-D97C-937B-249C2C1DF662}"/>
              </a:ext>
            </a:extLst>
          </p:cNvPr>
          <p:cNvSpPr txBox="1"/>
          <p:nvPr/>
        </p:nvSpPr>
        <p:spPr>
          <a:xfrm>
            <a:off x="3702372" y="4583306"/>
            <a:ext cx="1158580"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showers</a:t>
            </a:r>
            <a:endParaRPr lang="en-GB" sz="1600" dirty="0">
              <a:solidFill>
                <a:srgbClr val="D24A1A"/>
              </a:solidFill>
              <a:latin typeface="Oswald" panose="00000500000000000000" pitchFamily="2" charset="0"/>
              <a:cs typeface="Aharoni" panose="02010803020104030203" pitchFamily="2" charset="-79"/>
            </a:endParaRPr>
          </a:p>
        </p:txBody>
      </p:sp>
      <p:sp>
        <p:nvSpPr>
          <p:cNvPr id="23" name="TextBox 22">
            <a:extLst>
              <a:ext uri="{FF2B5EF4-FFF2-40B4-BE49-F238E27FC236}">
                <a16:creationId xmlns:a16="http://schemas.microsoft.com/office/drawing/2014/main" id="{ED2C91B7-22BD-765F-C172-4C2B1B462860}"/>
              </a:ext>
            </a:extLst>
          </p:cNvPr>
          <p:cNvSpPr txBox="1"/>
          <p:nvPr/>
        </p:nvSpPr>
        <p:spPr>
          <a:xfrm>
            <a:off x="6100764" y="5014748"/>
            <a:ext cx="1402334"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referrals</a:t>
            </a:r>
          </a:p>
        </p:txBody>
      </p:sp>
      <p:sp>
        <p:nvSpPr>
          <p:cNvPr id="24" name="TextBox 23">
            <a:extLst>
              <a:ext uri="{FF2B5EF4-FFF2-40B4-BE49-F238E27FC236}">
                <a16:creationId xmlns:a16="http://schemas.microsoft.com/office/drawing/2014/main" id="{F913C63D-6ABE-648F-5346-18F476E6B081}"/>
              </a:ext>
            </a:extLst>
          </p:cNvPr>
          <p:cNvSpPr txBox="1"/>
          <p:nvPr/>
        </p:nvSpPr>
        <p:spPr>
          <a:xfrm>
            <a:off x="6096000" y="4217779"/>
            <a:ext cx="1490455"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warmth</a:t>
            </a:r>
            <a:endParaRPr lang="en-GB" sz="2400" dirty="0">
              <a:solidFill>
                <a:srgbClr val="D24A1A"/>
              </a:solidFill>
              <a:latin typeface="Oswald" panose="00000500000000000000" pitchFamily="2" charset="0"/>
              <a:cs typeface="Aharoni" panose="02010803020104030203" pitchFamily="2" charset="-79"/>
            </a:endParaRPr>
          </a:p>
        </p:txBody>
      </p:sp>
      <p:sp>
        <p:nvSpPr>
          <p:cNvPr id="25" name="TextBox 24">
            <a:extLst>
              <a:ext uri="{FF2B5EF4-FFF2-40B4-BE49-F238E27FC236}">
                <a16:creationId xmlns:a16="http://schemas.microsoft.com/office/drawing/2014/main" id="{C9347101-4917-39CE-4BDF-4F82307FFE89}"/>
              </a:ext>
            </a:extLst>
          </p:cNvPr>
          <p:cNvSpPr txBox="1"/>
          <p:nvPr/>
        </p:nvSpPr>
        <p:spPr>
          <a:xfrm>
            <a:off x="5533762" y="3336895"/>
            <a:ext cx="165600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relationships</a:t>
            </a:r>
          </a:p>
        </p:txBody>
      </p:sp>
      <p:sp>
        <p:nvSpPr>
          <p:cNvPr id="26" name="TextBox 25">
            <a:extLst>
              <a:ext uri="{FF2B5EF4-FFF2-40B4-BE49-F238E27FC236}">
                <a16:creationId xmlns:a16="http://schemas.microsoft.com/office/drawing/2014/main" id="{64306FBE-D0F7-2E67-6C1B-5EF2370D2A7D}"/>
              </a:ext>
            </a:extLst>
          </p:cNvPr>
          <p:cNvSpPr txBox="1"/>
          <p:nvPr/>
        </p:nvSpPr>
        <p:spPr>
          <a:xfrm>
            <a:off x="4206434" y="2952813"/>
            <a:ext cx="2737701"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access to technology</a:t>
            </a:r>
          </a:p>
        </p:txBody>
      </p:sp>
    </p:spTree>
    <p:extLst>
      <p:ext uri="{BB962C8B-B14F-4D97-AF65-F5344CB8AC3E}">
        <p14:creationId xmlns:p14="http://schemas.microsoft.com/office/powerpoint/2010/main" val="39412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C3AF91-5780-3338-964B-E5F3010D2959}"/>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How can you help?</a:t>
            </a:r>
          </a:p>
        </p:txBody>
      </p:sp>
      <p:sp>
        <p:nvSpPr>
          <p:cNvPr id="10" name="TextBox 9">
            <a:extLst>
              <a:ext uri="{FF2B5EF4-FFF2-40B4-BE49-F238E27FC236}">
                <a16:creationId xmlns:a16="http://schemas.microsoft.com/office/drawing/2014/main" id="{D3761182-A51A-C96F-78C5-F0D69BBF5B32}"/>
              </a:ext>
            </a:extLst>
          </p:cNvPr>
          <p:cNvSpPr txBox="1"/>
          <p:nvPr/>
        </p:nvSpPr>
        <p:spPr>
          <a:xfrm>
            <a:off x="581106" y="1164771"/>
            <a:ext cx="6094140" cy="256897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R</a:t>
            </a:r>
            <a:r>
              <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esearch local services and food banks </a:t>
            </a:r>
          </a:p>
          <a:p>
            <a:pPr marL="285750" indent="-285750">
              <a:lnSpc>
                <a:spcPct val="107000"/>
              </a:lnSpc>
              <a:spcAft>
                <a:spcPts val="800"/>
              </a:spcAft>
              <a:buFont typeface="Arial" panose="020B0604020202020204" pitchFamily="34" charset="0"/>
              <a:buChar char="•"/>
            </a:pPr>
            <a:r>
              <a:rPr lang="en-GB"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O</a:t>
            </a:r>
            <a:r>
              <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ffer donation collections</a:t>
            </a:r>
          </a:p>
          <a:p>
            <a:pPr marL="285750" indent="-285750">
              <a:lnSpc>
                <a:spcPct val="107000"/>
              </a:lnSpc>
              <a:spcAft>
                <a:spcPts val="800"/>
              </a:spcAft>
              <a:buFont typeface="Arial" panose="020B0604020202020204" pitchFamily="34" charset="0"/>
              <a:buChar char="•"/>
            </a:pPr>
            <a:r>
              <a:rPr lang="en-GB"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H</a:t>
            </a:r>
            <a:r>
              <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elp a local charity by raising money at school</a:t>
            </a:r>
          </a:p>
          <a:p>
            <a:pPr marL="285750" indent="-285750">
              <a:lnSpc>
                <a:spcPct val="107000"/>
              </a:lnSpc>
              <a:spcAft>
                <a:spcPts val="800"/>
              </a:spcAft>
              <a:buFont typeface="Arial" panose="020B0604020202020204" pitchFamily="34" charset="0"/>
              <a:buChar char="•"/>
            </a:pPr>
            <a:r>
              <a:rPr lang="en-US" sz="2000" b="1" dirty="0" err="1">
                <a:solidFill>
                  <a:srgbClr val="F7F6DB"/>
                </a:solidFill>
                <a:latin typeface="Baskerville BT" panose="02020602070506020303" pitchFamily="18" charset="0"/>
                <a:ea typeface="Calibri" panose="020F0502020204030204" pitchFamily="34" charset="0"/>
                <a:cs typeface="Times New Roman" panose="02020603050405020304" pitchFamily="18" charset="0"/>
              </a:rPr>
              <a:t>Streetlink</a:t>
            </a:r>
            <a:r>
              <a:rPr lang="en-US"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 </a:t>
            </a:r>
            <a:endPar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E</a:t>
            </a:r>
            <a:r>
              <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ducate yourself</a:t>
            </a:r>
            <a:r>
              <a:rPr lang="en-US"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 </a:t>
            </a:r>
            <a:endPar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b="1" dirty="0">
                <a:solidFill>
                  <a:srgbClr val="F7F6DB"/>
                </a:solidFill>
                <a:latin typeface="Baskerville BT" panose="02020602070506020303" pitchFamily="18" charset="0"/>
                <a:ea typeface="Calibri" panose="020F0502020204030204" pitchFamily="34" charset="0"/>
                <a:cs typeface="Times New Roman" panose="02020603050405020304" pitchFamily="18" charset="0"/>
              </a:rPr>
              <a:t>B</a:t>
            </a:r>
            <a:r>
              <a:rPr lang="en-GB" sz="2000" b="1" dirty="0">
                <a:solidFill>
                  <a:srgbClr val="F7F6DB"/>
                </a:solidFill>
                <a:effectLst/>
                <a:latin typeface="Baskerville BT" panose="02020602070506020303" pitchFamily="18" charset="0"/>
                <a:ea typeface="Calibri" panose="020F0502020204030204" pitchFamily="34" charset="0"/>
                <a:cs typeface="Times New Roman" panose="02020603050405020304" pitchFamily="18" charset="0"/>
              </a:rPr>
              <a:t>e kind and compassionate</a:t>
            </a:r>
          </a:p>
        </p:txBody>
      </p:sp>
      <p:pic>
        <p:nvPicPr>
          <p:cNvPr id="1026" name="Picture 2" descr="image">
            <a:extLst>
              <a:ext uri="{FF2B5EF4-FFF2-40B4-BE49-F238E27FC236}">
                <a16:creationId xmlns:a16="http://schemas.microsoft.com/office/drawing/2014/main" id="{11852CA9-33BF-FBD5-8718-4B1324BD79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90" b="17536"/>
          <a:stretch/>
        </p:blipFill>
        <p:spPr bwMode="auto">
          <a:xfrm>
            <a:off x="9024937" y="907096"/>
            <a:ext cx="2230891" cy="146957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Open envelope with solid fill">
            <a:extLst>
              <a:ext uri="{FF2B5EF4-FFF2-40B4-BE49-F238E27FC236}">
                <a16:creationId xmlns:a16="http://schemas.microsoft.com/office/drawing/2014/main" id="{64876408-3BD8-AE81-7B4D-2D83A32F2C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21227" y="5473287"/>
            <a:ext cx="847354" cy="847354"/>
          </a:xfrm>
          <a:prstGeom prst="rect">
            <a:avLst/>
          </a:prstGeom>
        </p:spPr>
      </p:pic>
      <p:pic>
        <p:nvPicPr>
          <p:cNvPr id="13" name="Graphic 12" descr="Computer with solid fill">
            <a:extLst>
              <a:ext uri="{FF2B5EF4-FFF2-40B4-BE49-F238E27FC236}">
                <a16:creationId xmlns:a16="http://schemas.microsoft.com/office/drawing/2014/main" id="{6E850B77-5CFD-0520-12DB-86FA7FC8D2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4786" y="5338099"/>
            <a:ext cx="847354" cy="847354"/>
          </a:xfrm>
          <a:prstGeom prst="rect">
            <a:avLst/>
          </a:prstGeom>
        </p:spPr>
      </p:pic>
      <p:pic>
        <p:nvPicPr>
          <p:cNvPr id="14" name="Graphic 13" descr="Teacher with solid fill">
            <a:extLst>
              <a:ext uri="{FF2B5EF4-FFF2-40B4-BE49-F238E27FC236}">
                <a16:creationId xmlns:a16="http://schemas.microsoft.com/office/drawing/2014/main" id="{62FFB2F4-A8F5-9E51-8454-AF50849A3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9673" y="4389577"/>
            <a:ext cx="851554" cy="851554"/>
          </a:xfrm>
          <a:prstGeom prst="rect">
            <a:avLst/>
          </a:prstGeom>
        </p:spPr>
      </p:pic>
      <p:pic>
        <p:nvPicPr>
          <p:cNvPr id="3" name="Picture 2">
            <a:extLst>
              <a:ext uri="{FF2B5EF4-FFF2-40B4-BE49-F238E27FC236}">
                <a16:creationId xmlns:a16="http://schemas.microsoft.com/office/drawing/2014/main" id="{7EF0709B-0BDF-E8B3-9484-137B45BC2A5F}"/>
              </a:ext>
            </a:extLst>
          </p:cNvPr>
          <p:cNvPicPr>
            <a:picLocks noChangeAspect="1"/>
          </p:cNvPicPr>
          <p:nvPr/>
        </p:nvPicPr>
        <p:blipFill>
          <a:blip r:embed="rId10"/>
          <a:stretch>
            <a:fillRect/>
          </a:stretch>
        </p:blipFill>
        <p:spPr>
          <a:xfrm>
            <a:off x="6418999" y="2119499"/>
            <a:ext cx="2368176" cy="2072154"/>
          </a:xfrm>
          <a:prstGeom prst="rect">
            <a:avLst/>
          </a:prstGeom>
        </p:spPr>
      </p:pic>
      <p:pic>
        <p:nvPicPr>
          <p:cNvPr id="4" name="Picture 3">
            <a:extLst>
              <a:ext uri="{FF2B5EF4-FFF2-40B4-BE49-F238E27FC236}">
                <a16:creationId xmlns:a16="http://schemas.microsoft.com/office/drawing/2014/main" id="{759F34FF-EB61-FAD3-4E0B-358D7610BF6A}"/>
              </a:ext>
            </a:extLst>
          </p:cNvPr>
          <p:cNvPicPr>
            <a:picLocks noChangeAspect="1"/>
          </p:cNvPicPr>
          <p:nvPr/>
        </p:nvPicPr>
        <p:blipFill>
          <a:blip r:embed="rId11"/>
          <a:stretch>
            <a:fillRect/>
          </a:stretch>
        </p:blipFill>
        <p:spPr>
          <a:xfrm>
            <a:off x="8188989" y="4603313"/>
            <a:ext cx="3066839" cy="1469571"/>
          </a:xfrm>
          <a:prstGeom prst="rect">
            <a:avLst/>
          </a:prstGeom>
        </p:spPr>
      </p:pic>
    </p:spTree>
    <p:extLst>
      <p:ext uri="{BB962C8B-B14F-4D97-AF65-F5344CB8AC3E}">
        <p14:creationId xmlns:p14="http://schemas.microsoft.com/office/powerpoint/2010/main" val="30926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3217-22AB-ED98-4498-FD07527AFCC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FDABAF4-9E10-25A9-F86C-A543C3405FDC}"/>
              </a:ext>
            </a:extLst>
          </p:cNvPr>
          <p:cNvSpPr>
            <a:spLocks noGrp="1"/>
          </p:cNvSpPr>
          <p:nvPr>
            <p:ph type="subTitle" idx="1"/>
          </p:nvPr>
        </p:nvSpPr>
        <p:spPr/>
        <p:txBody>
          <a:bodyPr/>
          <a:lstStyle/>
          <a:p>
            <a:endParaRPr lang="en-GB"/>
          </a:p>
        </p:txBody>
      </p:sp>
      <p:pic>
        <p:nvPicPr>
          <p:cNvPr id="4" name="Picture 3" descr="A picture containing text, clipart&#10;&#10;Description automatically generated">
            <a:extLst>
              <a:ext uri="{FF2B5EF4-FFF2-40B4-BE49-F238E27FC236}">
                <a16:creationId xmlns:a16="http://schemas.microsoft.com/office/drawing/2014/main" id="{6CB7641A-FDCC-78FE-A30A-F869B034EFFE}"/>
              </a:ext>
            </a:extLst>
          </p:cNvPr>
          <p:cNvPicPr>
            <a:picLocks noChangeAspect="1"/>
          </p:cNvPicPr>
          <p:nvPr/>
        </p:nvPicPr>
        <p:blipFill rotWithShape="1">
          <a:blip r:embed="rId2">
            <a:extLst>
              <a:ext uri="{28A0092B-C50C-407E-A947-70E740481C1C}">
                <a14:useLocalDpi xmlns:a14="http://schemas.microsoft.com/office/drawing/2010/main" val="0"/>
              </a:ext>
            </a:extLst>
          </a:blip>
          <a:srcRect l="26499" r="6873"/>
          <a:stretch/>
        </p:blipFill>
        <p:spPr>
          <a:xfrm>
            <a:off x="-1" y="0"/>
            <a:ext cx="12192001" cy="6858000"/>
          </a:xfrm>
          <a:prstGeom prst="rect">
            <a:avLst/>
          </a:prstGeom>
        </p:spPr>
      </p:pic>
    </p:spTree>
    <p:extLst>
      <p:ext uri="{BB962C8B-B14F-4D97-AF65-F5344CB8AC3E}">
        <p14:creationId xmlns:p14="http://schemas.microsoft.com/office/powerpoint/2010/main" val="24660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1460F0-5B36-4D04-866E-D741EF46F1FF}"/>
              </a:ext>
            </a:extLst>
          </p:cNvPr>
          <p:cNvSpPr/>
          <p:nvPr/>
        </p:nvSpPr>
        <p:spPr>
          <a:xfrm>
            <a:off x="6011940" y="0"/>
            <a:ext cx="6193708" cy="6858000"/>
          </a:xfrm>
          <a:prstGeom prst="rect">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526600-A2FA-4FCC-B2DE-6F69AF1BECBE}"/>
              </a:ext>
            </a:extLst>
          </p:cNvPr>
          <p:cNvSpPr txBox="1"/>
          <p:nvPr/>
        </p:nvSpPr>
        <p:spPr>
          <a:xfrm>
            <a:off x="581106" y="1231710"/>
            <a:ext cx="4387564" cy="4955203"/>
          </a:xfrm>
          <a:prstGeom prst="rect">
            <a:avLst/>
          </a:prstGeom>
          <a:noFill/>
        </p:spPr>
        <p:txBody>
          <a:bodyPr wrap="square" lIns="91440" tIns="45720" rIns="91440" bIns="45720" anchor="t">
            <a:spAutoFit/>
          </a:bodyPr>
          <a:lstStyle/>
          <a:p>
            <a:r>
              <a:rPr lang="en-US" sz="2000" dirty="0">
                <a:latin typeface="Baskerville BT"/>
              </a:rPr>
              <a:t>SIFA Fireside are a charity organization that supports</a:t>
            </a:r>
            <a:r>
              <a:rPr lang="en-US" sz="2000" b="0" i="0" u="none" strike="noStrike" baseline="0" dirty="0">
                <a:latin typeface="Baskerville BT"/>
              </a:rPr>
              <a:t> Birmingham’s homeless and vulnerably housed adults in leading healthier and happier lives.</a:t>
            </a:r>
          </a:p>
          <a:p>
            <a:endParaRPr lang="en-US" sz="2000" dirty="0">
              <a:latin typeface="Baskerville BT" panose="02020602070506020303" pitchFamily="18" charset="0"/>
            </a:endParaRPr>
          </a:p>
          <a:p>
            <a:endParaRPr lang="en-US" sz="2000" dirty="0">
              <a:latin typeface="Baskerville BT" panose="02020602070506020303" pitchFamily="18" charset="0"/>
            </a:endParaRPr>
          </a:p>
          <a:p>
            <a:pPr lvl="0"/>
            <a:r>
              <a:rPr lang="en-GB" sz="2000" dirty="0">
                <a:solidFill>
                  <a:srgbClr val="D24A1A"/>
                </a:solidFill>
                <a:latin typeface="Oswald" panose="00000500000000000000" pitchFamily="2" charset="0"/>
              </a:rPr>
              <a:t>SIFA Fireside’s Aims:</a:t>
            </a:r>
          </a:p>
          <a:p>
            <a:endParaRPr lang="en-GB" sz="2000" dirty="0">
              <a:solidFill>
                <a:srgbClr val="D24A1A"/>
              </a:solidFill>
              <a:latin typeface="Oswald"/>
            </a:endParaRPr>
          </a:p>
          <a:p>
            <a:pPr marL="342900" lvl="0" indent="-342900">
              <a:buFont typeface="Arial" panose="020B0604020202020204" pitchFamily="34" charset="0"/>
              <a:buChar char="•"/>
            </a:pPr>
            <a:r>
              <a:rPr lang="en-GB" sz="2000" dirty="0">
                <a:latin typeface="Baskerville BT" panose="02020602070506020303" pitchFamily="18" charset="0"/>
              </a:rPr>
              <a:t>Reduce homelessness</a:t>
            </a:r>
          </a:p>
          <a:p>
            <a:pPr marL="342900" lvl="0" indent="-342900">
              <a:buFont typeface="Arial" panose="020B0604020202020204" pitchFamily="34" charset="0"/>
              <a:buChar char="•"/>
            </a:pPr>
            <a:r>
              <a:rPr lang="en-GB" sz="2000" dirty="0">
                <a:latin typeface="Baskerville BT" panose="02020602070506020303" pitchFamily="18" charset="0"/>
              </a:rPr>
              <a:t>Increase social inclusion</a:t>
            </a:r>
          </a:p>
          <a:p>
            <a:pPr marL="342900" indent="-342900">
              <a:buFont typeface="Arial" panose="020B0604020202020204" pitchFamily="34" charset="0"/>
              <a:buChar char="•"/>
            </a:pPr>
            <a:r>
              <a:rPr lang="en-GB" sz="2000" dirty="0">
                <a:latin typeface="Baskerville BT"/>
              </a:rPr>
              <a:t>Increase life skills </a:t>
            </a:r>
            <a:endParaRPr lang="en-GB" sz="2000" dirty="0">
              <a:latin typeface="Baskerville BT" panose="02020602070506020303" pitchFamily="18" charset="0"/>
            </a:endParaRPr>
          </a:p>
          <a:p>
            <a:pPr marL="342900" lvl="0" indent="-342900">
              <a:buFont typeface="Arial" panose="020B0604020202020204" pitchFamily="34" charset="0"/>
              <a:buChar char="•"/>
            </a:pPr>
            <a:r>
              <a:rPr lang="en-GB" sz="2000" dirty="0">
                <a:latin typeface="Baskerville BT" panose="02020602070506020303" pitchFamily="18" charset="0"/>
              </a:rPr>
              <a:t>Improve health</a:t>
            </a:r>
          </a:p>
          <a:p>
            <a:pPr marL="342900" lvl="0" indent="-342900">
              <a:buFont typeface="Arial" panose="020B0604020202020204" pitchFamily="34" charset="0"/>
              <a:buChar char="•"/>
            </a:pPr>
            <a:r>
              <a:rPr lang="en-GB" sz="2000" dirty="0">
                <a:latin typeface="Baskerville BT" panose="02020602070506020303" pitchFamily="18" charset="0"/>
              </a:rPr>
              <a:t>Improve employment potential</a:t>
            </a:r>
          </a:p>
          <a:p>
            <a:pPr marL="342900" lvl="0" indent="-342900">
              <a:buFont typeface="Arial" panose="020B0604020202020204" pitchFamily="34" charset="0"/>
              <a:buChar char="•"/>
            </a:pPr>
            <a:r>
              <a:rPr lang="en-GB" sz="2000" dirty="0">
                <a:latin typeface="Baskerville BT" panose="02020602070506020303" pitchFamily="18" charset="0"/>
              </a:rPr>
              <a:t>Reduce offending</a:t>
            </a:r>
          </a:p>
          <a:p>
            <a:endParaRPr lang="en-GB" sz="1600" dirty="0">
              <a:latin typeface="Baskerville BT" panose="02020602070506020303" pitchFamily="18" charset="0"/>
            </a:endParaRPr>
          </a:p>
        </p:txBody>
      </p:sp>
      <p:sp>
        <p:nvSpPr>
          <p:cNvPr id="7" name="TextBox 6">
            <a:extLst>
              <a:ext uri="{FF2B5EF4-FFF2-40B4-BE49-F238E27FC236}">
                <a16:creationId xmlns:a16="http://schemas.microsoft.com/office/drawing/2014/main" id="{A09EBCBE-FB2B-463C-9305-767DEA84D54D}"/>
              </a:ext>
            </a:extLst>
          </p:cNvPr>
          <p:cNvSpPr txBox="1"/>
          <p:nvPr/>
        </p:nvSpPr>
        <p:spPr>
          <a:xfrm>
            <a:off x="581106" y="431972"/>
            <a:ext cx="5069067" cy="523220"/>
          </a:xfrm>
          <a:prstGeom prst="rect">
            <a:avLst/>
          </a:prstGeom>
          <a:noFill/>
        </p:spPr>
        <p:txBody>
          <a:bodyPr wrap="square" rtlCol="0">
            <a:spAutoFit/>
          </a:bodyPr>
          <a:lstStyle/>
          <a:p>
            <a:r>
              <a:rPr lang="en-US" sz="2800">
                <a:solidFill>
                  <a:srgbClr val="D24A1A"/>
                </a:solidFill>
                <a:latin typeface="Oswald" panose="00000500000000000000" pitchFamily="2" charset="0"/>
              </a:rPr>
              <a:t>Who are SIFA Fireside</a:t>
            </a:r>
          </a:p>
        </p:txBody>
      </p:sp>
      <p:pic>
        <p:nvPicPr>
          <p:cNvPr id="11" name="Picture 10" descr="A picture containing text, container&#10;&#10;Description automatically generated">
            <a:extLst>
              <a:ext uri="{FF2B5EF4-FFF2-40B4-BE49-F238E27FC236}">
                <a16:creationId xmlns:a16="http://schemas.microsoft.com/office/drawing/2014/main" id="{454D8C3D-39BA-4CC6-90FB-853F715F1C69}"/>
              </a:ext>
            </a:extLst>
          </p:cNvPr>
          <p:cNvPicPr>
            <a:picLocks noChangeAspect="1"/>
          </p:cNvPicPr>
          <p:nvPr/>
        </p:nvPicPr>
        <p:blipFill>
          <a:blip r:embed="rId3">
            <a:clrChange>
              <a:clrFrom>
                <a:srgbClr val="E43C0F"/>
              </a:clrFrom>
              <a:clrTo>
                <a:srgbClr val="E43C0F">
                  <a:alpha val="0"/>
                </a:srgbClr>
              </a:clrTo>
            </a:clrChange>
            <a:extLst>
              <a:ext uri="{28A0092B-C50C-407E-A947-70E740481C1C}">
                <a14:useLocalDpi xmlns:a14="http://schemas.microsoft.com/office/drawing/2010/main" val="0"/>
              </a:ext>
            </a:extLst>
          </a:blip>
          <a:stretch>
            <a:fillRect/>
          </a:stretch>
        </p:blipFill>
        <p:spPr>
          <a:xfrm>
            <a:off x="6011940" y="0"/>
            <a:ext cx="6193708" cy="6858000"/>
          </a:xfrm>
          <a:prstGeom prst="rect">
            <a:avLst/>
          </a:prstGeom>
        </p:spPr>
      </p:pic>
    </p:spTree>
    <p:extLst>
      <p:ext uri="{BB962C8B-B14F-4D97-AF65-F5344CB8AC3E}">
        <p14:creationId xmlns:p14="http://schemas.microsoft.com/office/powerpoint/2010/main" val="11481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39A93-81EC-4D3E-939B-CD8CAA95DEC8}"/>
              </a:ext>
            </a:extLst>
          </p:cNvPr>
          <p:cNvSpPr/>
          <p:nvPr/>
        </p:nvSpPr>
        <p:spPr>
          <a:xfrm>
            <a:off x="0" y="0"/>
            <a:ext cx="6094268" cy="6858000"/>
          </a:xfrm>
          <a:prstGeom prst="rect">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994B810-86B1-4753-B26A-941090C08CB8}"/>
              </a:ext>
            </a:extLst>
          </p:cNvPr>
          <p:cNvSpPr txBox="1"/>
          <p:nvPr/>
        </p:nvSpPr>
        <p:spPr>
          <a:xfrm>
            <a:off x="6818132" y="484103"/>
            <a:ext cx="6094268" cy="4093428"/>
          </a:xfrm>
          <a:prstGeom prst="rect">
            <a:avLst/>
          </a:prstGeom>
          <a:noFill/>
        </p:spPr>
        <p:txBody>
          <a:bodyPr wrap="square">
            <a:spAutoFit/>
          </a:bodyPr>
          <a:lstStyle/>
          <a:p>
            <a:r>
              <a:rPr lang="en-GB" sz="2000" dirty="0">
                <a:latin typeface="Baskerville BT" panose="02020602070506020303" pitchFamily="18" charset="0"/>
                <a:cs typeface="Aharoni" panose="02010803020104030203" pitchFamily="2" charset="-79"/>
              </a:rPr>
              <a:t>If someone is living…</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On the streets</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In a hostel	   </a:t>
            </a:r>
          </a:p>
          <a:p>
            <a:r>
              <a:rPr lang="en-GB" sz="2000" dirty="0">
                <a:latin typeface="Baskerville BT" panose="02020602070506020303" pitchFamily="18" charset="0"/>
                <a:cs typeface="Aharoni" panose="02010803020104030203" pitchFamily="2" charset="-79"/>
              </a:rPr>
              <a:t>   </a:t>
            </a: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In empty buildings</a:t>
            </a:r>
          </a:p>
          <a:p>
            <a:r>
              <a:rPr lang="en-GB" sz="2000" dirty="0">
                <a:latin typeface="Baskerville BT" panose="02020602070506020303" pitchFamily="18" charset="0"/>
                <a:cs typeface="Aharoni" panose="02010803020104030203" pitchFamily="2" charset="-79"/>
              </a:rPr>
              <a:t>	</a:t>
            </a: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Sleeping in friends or families houses</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Sleeping in a car</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In temporary accommodation</a:t>
            </a:r>
            <a:endParaRPr lang="en-GB" sz="2000" dirty="0">
              <a:latin typeface="Baskerville BT" panose="02020602070506020303" pitchFamily="18" charset="0"/>
            </a:endParaRPr>
          </a:p>
        </p:txBody>
      </p:sp>
      <p:sp>
        <p:nvSpPr>
          <p:cNvPr id="12" name="TextBox 11">
            <a:extLst>
              <a:ext uri="{FF2B5EF4-FFF2-40B4-BE49-F238E27FC236}">
                <a16:creationId xmlns:a16="http://schemas.microsoft.com/office/drawing/2014/main" id="{4748DD80-6EB1-4BB9-8D09-E12B270D7099}"/>
              </a:ext>
            </a:extLst>
          </p:cNvPr>
          <p:cNvSpPr txBox="1"/>
          <p:nvPr/>
        </p:nvSpPr>
        <p:spPr>
          <a:xfrm>
            <a:off x="417332" y="5253119"/>
            <a:ext cx="6094268" cy="954107"/>
          </a:xfrm>
          <a:prstGeom prst="rect">
            <a:avLst/>
          </a:prstGeom>
          <a:noFill/>
        </p:spPr>
        <p:txBody>
          <a:bodyPr wrap="square">
            <a:spAutoFit/>
          </a:bodyPr>
          <a:lstStyle/>
          <a:p>
            <a:r>
              <a:rPr lang="en-GB" sz="2800">
                <a:solidFill>
                  <a:srgbClr val="F7F7DB"/>
                </a:solidFill>
                <a:latin typeface="Oswald" panose="00000500000000000000" pitchFamily="2" charset="0"/>
              </a:rPr>
              <a:t>An estimated </a:t>
            </a:r>
            <a:r>
              <a:rPr lang="en-GB" sz="2800" b="1">
                <a:solidFill>
                  <a:srgbClr val="F7F7DB"/>
                </a:solidFill>
                <a:latin typeface="Oswald" panose="00000500000000000000" pitchFamily="2" charset="0"/>
              </a:rPr>
              <a:t>1 in 96 </a:t>
            </a:r>
            <a:r>
              <a:rPr lang="en-GB" sz="2800">
                <a:solidFill>
                  <a:srgbClr val="F7F7DB"/>
                </a:solidFill>
                <a:latin typeface="Oswald" panose="00000500000000000000" pitchFamily="2" charset="0"/>
              </a:rPr>
              <a:t>people are currently classed as homeless in Birmingham</a:t>
            </a:r>
            <a:endParaRPr lang="en-GB" sz="1600">
              <a:solidFill>
                <a:srgbClr val="F7F7DB"/>
              </a:solidFill>
            </a:endParaRPr>
          </a:p>
        </p:txBody>
      </p:sp>
      <p:sp>
        <p:nvSpPr>
          <p:cNvPr id="7" name="TextBox 6">
            <a:extLst>
              <a:ext uri="{FF2B5EF4-FFF2-40B4-BE49-F238E27FC236}">
                <a16:creationId xmlns:a16="http://schemas.microsoft.com/office/drawing/2014/main" id="{24AD8F69-2110-4D3C-9361-77EEF9388191}"/>
              </a:ext>
            </a:extLst>
          </p:cNvPr>
          <p:cNvSpPr txBox="1"/>
          <p:nvPr/>
        </p:nvSpPr>
        <p:spPr>
          <a:xfrm>
            <a:off x="417332" y="484103"/>
            <a:ext cx="5165320" cy="523220"/>
          </a:xfrm>
          <a:prstGeom prst="rect">
            <a:avLst/>
          </a:prstGeom>
          <a:noFill/>
        </p:spPr>
        <p:txBody>
          <a:bodyPr wrap="square" rtlCol="0">
            <a:spAutoFit/>
          </a:bodyPr>
          <a:lstStyle/>
          <a:p>
            <a:r>
              <a:rPr lang="en-US" sz="2800">
                <a:solidFill>
                  <a:srgbClr val="F7F7DB"/>
                </a:solidFill>
                <a:latin typeface="Oswald" panose="00000500000000000000" pitchFamily="2" charset="0"/>
              </a:rPr>
              <a:t>What does it mean to be homeless?</a:t>
            </a:r>
          </a:p>
        </p:txBody>
      </p:sp>
      <p:pic>
        <p:nvPicPr>
          <p:cNvPr id="11" name="Picture 10" descr="A picture containing text, clipart&#10;&#10;Description automatically generated">
            <a:extLst>
              <a:ext uri="{FF2B5EF4-FFF2-40B4-BE49-F238E27FC236}">
                <a16:creationId xmlns:a16="http://schemas.microsoft.com/office/drawing/2014/main" id="{88F23DD8-9169-4E44-B79B-6F0D420B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4635"/>
            <a:ext cx="6094268" cy="2168729"/>
          </a:xfrm>
          <a:prstGeom prst="rect">
            <a:avLst/>
          </a:prstGeom>
        </p:spPr>
      </p:pic>
    </p:spTree>
    <p:extLst>
      <p:ext uri="{BB962C8B-B14F-4D97-AF65-F5344CB8AC3E}">
        <p14:creationId xmlns:p14="http://schemas.microsoft.com/office/powerpoint/2010/main" val="22380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9EBCBE-FB2B-463C-9305-767DEA84D54D}"/>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How do people become homeless?</a:t>
            </a:r>
          </a:p>
        </p:txBody>
      </p:sp>
      <p:sp>
        <p:nvSpPr>
          <p:cNvPr id="3" name="TextBox 2">
            <a:extLst>
              <a:ext uri="{FF2B5EF4-FFF2-40B4-BE49-F238E27FC236}">
                <a16:creationId xmlns:a16="http://schemas.microsoft.com/office/drawing/2014/main" id="{B8146A5F-63D1-CB03-1DDC-8C4E0922D991}"/>
              </a:ext>
            </a:extLst>
          </p:cNvPr>
          <p:cNvSpPr txBox="1"/>
          <p:nvPr/>
        </p:nvSpPr>
        <p:spPr>
          <a:xfrm>
            <a:off x="581106" y="1226040"/>
            <a:ext cx="10828574" cy="2862322"/>
          </a:xfrm>
          <a:prstGeom prst="rect">
            <a:avLst/>
          </a:prstGeom>
          <a:noFill/>
        </p:spPr>
        <p:txBody>
          <a:bodyPr wrap="square" numCol="2">
            <a:spAutoFit/>
          </a:bodyPr>
          <a:lstStyle/>
          <a:p>
            <a:r>
              <a:rPr lang="en-GB" sz="2000" dirty="0">
                <a:latin typeface="Baskerville BT" panose="02020602070506020303" pitchFamily="18" charset="0"/>
                <a:cs typeface="Aharoni" panose="02010803020104030203" pitchFamily="2" charset="-79"/>
              </a:rPr>
              <a:t>Factors that can lead to homelessness…</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Unemployment</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Discrimination</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Mental and physical health conditions</a:t>
            </a:r>
          </a:p>
          <a:p>
            <a:endParaRPr lang="en-GB" sz="2000" dirty="0">
              <a:latin typeface="Baskerville BT" panose="02020602070506020303" pitchFamily="18" charset="0"/>
              <a:cs typeface="Aharoni" panose="02010803020104030203" pitchFamily="2" charset="-79"/>
            </a:endParaRP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Eviction</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Relationship breakdown</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Lack of support networks</a:t>
            </a:r>
          </a:p>
          <a:p>
            <a:endParaRPr lang="en-GB" sz="20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2000" dirty="0">
                <a:latin typeface="Baskerville BT" panose="02020602070506020303" pitchFamily="18" charset="0"/>
                <a:cs typeface="Aharoni" panose="02010803020104030203" pitchFamily="2" charset="-79"/>
              </a:rPr>
              <a:t>Immigration status</a:t>
            </a:r>
            <a:endParaRPr lang="en-GB" sz="2000" dirty="0">
              <a:latin typeface="Baskerville BT" panose="02020602070506020303" pitchFamily="18" charset="0"/>
            </a:endParaRPr>
          </a:p>
        </p:txBody>
      </p:sp>
      <p:grpSp>
        <p:nvGrpSpPr>
          <p:cNvPr id="5" name="Group 4">
            <a:extLst>
              <a:ext uri="{FF2B5EF4-FFF2-40B4-BE49-F238E27FC236}">
                <a16:creationId xmlns:a16="http://schemas.microsoft.com/office/drawing/2014/main" id="{43CE95AD-29D5-4E34-E393-26F930D96C45}"/>
              </a:ext>
            </a:extLst>
          </p:cNvPr>
          <p:cNvGrpSpPr/>
          <p:nvPr/>
        </p:nvGrpSpPr>
        <p:grpSpPr>
          <a:xfrm>
            <a:off x="1" y="3738881"/>
            <a:ext cx="12192000" cy="3119120"/>
            <a:chOff x="1" y="3738881"/>
            <a:chExt cx="12192000" cy="3119120"/>
          </a:xfrm>
        </p:grpSpPr>
        <p:pic>
          <p:nvPicPr>
            <p:cNvPr id="4" name="Picture 3" descr="A picture containing text, clipart&#10;&#10;Description automatically generated">
              <a:extLst>
                <a:ext uri="{FF2B5EF4-FFF2-40B4-BE49-F238E27FC236}">
                  <a16:creationId xmlns:a16="http://schemas.microsoft.com/office/drawing/2014/main" id="{8E50D0DD-4903-2D73-0887-CCB76ECA0981}"/>
                </a:ext>
              </a:extLst>
            </p:cNvPr>
            <p:cNvPicPr>
              <a:picLocks noChangeAspect="1"/>
            </p:cNvPicPr>
            <p:nvPr/>
          </p:nvPicPr>
          <p:blipFill rotWithShape="1">
            <a:blip r:embed="rId3">
              <a:extLst>
                <a:ext uri="{28A0092B-C50C-407E-A947-70E740481C1C}">
                  <a14:useLocalDpi xmlns:a14="http://schemas.microsoft.com/office/drawing/2010/main" val="0"/>
                </a:ext>
              </a:extLst>
            </a:blip>
            <a:srcRect t="6715"/>
            <a:stretch/>
          </p:blipFill>
          <p:spPr>
            <a:xfrm>
              <a:off x="1" y="3738881"/>
              <a:ext cx="12192000" cy="3119120"/>
            </a:xfrm>
            <a:prstGeom prst="rect">
              <a:avLst/>
            </a:prstGeom>
          </p:spPr>
        </p:pic>
        <p:sp>
          <p:nvSpPr>
            <p:cNvPr id="2" name="Rectangle 1">
              <a:extLst>
                <a:ext uri="{FF2B5EF4-FFF2-40B4-BE49-F238E27FC236}">
                  <a16:creationId xmlns:a16="http://schemas.microsoft.com/office/drawing/2014/main" id="{2543A863-7411-583A-0F71-F9969344CB4D}"/>
                </a:ext>
              </a:extLst>
            </p:cNvPr>
            <p:cNvSpPr/>
            <p:nvPr/>
          </p:nvSpPr>
          <p:spPr>
            <a:xfrm>
              <a:off x="581106" y="3815775"/>
              <a:ext cx="3496826" cy="1091505"/>
            </a:xfrm>
            <a:prstGeom prst="rect">
              <a:avLst/>
            </a:prstGeom>
            <a:solidFill>
              <a:srgbClr val="F8F9E9"/>
            </a:solidFill>
            <a:ln>
              <a:solidFill>
                <a:srgbClr val="F8F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6474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46A5F-63D1-CB03-1DDC-8C4E0922D991}"/>
              </a:ext>
            </a:extLst>
          </p:cNvPr>
          <p:cNvSpPr txBox="1"/>
          <p:nvPr/>
        </p:nvSpPr>
        <p:spPr>
          <a:xfrm>
            <a:off x="581105" y="1490008"/>
            <a:ext cx="5837893" cy="3724096"/>
          </a:xfrm>
          <a:prstGeom prst="rect">
            <a:avLst/>
          </a:prstGeom>
          <a:noFill/>
        </p:spPr>
        <p:txBody>
          <a:bodyPr wrap="square">
            <a:spAutoFit/>
          </a:bodyPr>
          <a:lstStyle/>
          <a:p>
            <a:r>
              <a:rPr lang="en-US" sz="2400" b="1" dirty="0">
                <a:solidFill>
                  <a:srgbClr val="F7F6DB"/>
                </a:solidFill>
                <a:latin typeface="Baskerville BT" panose="02020602070506020303" pitchFamily="18" charset="0"/>
              </a:rPr>
              <a:t>Mortality rates</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Health conditions</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Violence</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Addictions</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Stigma</a:t>
            </a:r>
            <a:endParaRPr lang="en-US" sz="2000" b="1" dirty="0">
              <a:solidFill>
                <a:srgbClr val="F7F6DB"/>
              </a:solidFill>
              <a:latin typeface="Baskerville BT" panose="02020602070506020303" pitchFamily="18" charset="0"/>
            </a:endParaRPr>
          </a:p>
          <a:p>
            <a:endParaRPr lang="en-GB" sz="2000" dirty="0">
              <a:latin typeface="Baskerville BT" panose="02020602070506020303" pitchFamily="18" charset="0"/>
            </a:endParaRPr>
          </a:p>
        </p:txBody>
      </p:sp>
      <p:sp>
        <p:nvSpPr>
          <p:cNvPr id="4" name="TextBox 3">
            <a:extLst>
              <a:ext uri="{FF2B5EF4-FFF2-40B4-BE49-F238E27FC236}">
                <a16:creationId xmlns:a16="http://schemas.microsoft.com/office/drawing/2014/main" id="{9F2D08F5-9794-6C27-CA33-A2B6D2389118}"/>
              </a:ext>
            </a:extLst>
          </p:cNvPr>
          <p:cNvSpPr txBox="1"/>
          <p:nvPr/>
        </p:nvSpPr>
        <p:spPr>
          <a:xfrm>
            <a:off x="581106" y="396288"/>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Homelessness is not a choice for people.</a:t>
            </a:r>
          </a:p>
        </p:txBody>
      </p:sp>
      <p:sp>
        <p:nvSpPr>
          <p:cNvPr id="6" name="TextBox 5">
            <a:extLst>
              <a:ext uri="{FF2B5EF4-FFF2-40B4-BE49-F238E27FC236}">
                <a16:creationId xmlns:a16="http://schemas.microsoft.com/office/drawing/2014/main" id="{A900B873-35FB-E2D7-9C52-4D91F6C98873}"/>
              </a:ext>
            </a:extLst>
          </p:cNvPr>
          <p:cNvSpPr txBox="1"/>
          <p:nvPr/>
        </p:nvSpPr>
        <p:spPr>
          <a:xfrm>
            <a:off x="6418998" y="1490008"/>
            <a:ext cx="5837893" cy="3724096"/>
          </a:xfrm>
          <a:prstGeom prst="rect">
            <a:avLst/>
          </a:prstGeom>
          <a:noFill/>
        </p:spPr>
        <p:txBody>
          <a:bodyPr wrap="square">
            <a:spAutoFit/>
          </a:bodyPr>
          <a:lstStyle/>
          <a:p>
            <a:r>
              <a:rPr lang="en-US" sz="2400" b="1" dirty="0">
                <a:solidFill>
                  <a:srgbClr val="F7F6DB"/>
                </a:solidFill>
                <a:latin typeface="Baskerville BT" panose="02020602070506020303" pitchFamily="18" charset="0"/>
              </a:rPr>
              <a:t>42-44 years</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41%</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63%</a:t>
            </a:r>
          </a:p>
          <a:p>
            <a:endParaRPr lang="en-US" sz="2400" b="1" dirty="0">
              <a:solidFill>
                <a:srgbClr val="F7F6DB"/>
              </a:solidFill>
              <a:latin typeface="Baskerville BT" panose="02020602070506020303" pitchFamily="18" charset="0"/>
            </a:endParaRPr>
          </a:p>
          <a:p>
            <a:r>
              <a:rPr lang="en-US" sz="2400" b="1" dirty="0">
                <a:solidFill>
                  <a:srgbClr val="F7F6DB"/>
                </a:solidFill>
                <a:latin typeface="Baskerville BT" panose="02020602070506020303" pitchFamily="18" charset="0"/>
              </a:rPr>
              <a:t>25%</a:t>
            </a:r>
          </a:p>
          <a:p>
            <a:endParaRPr lang="en-US" sz="2400" b="1" dirty="0">
              <a:solidFill>
                <a:srgbClr val="F7F6DB"/>
              </a:solidFill>
              <a:latin typeface="Baskerville BT" panose="02020602070506020303" pitchFamily="18" charset="0"/>
            </a:endParaRPr>
          </a:p>
          <a:p>
            <a:endParaRPr lang="en-US" sz="2400" b="1" dirty="0">
              <a:solidFill>
                <a:srgbClr val="F7F6DB"/>
              </a:solidFill>
              <a:latin typeface="Baskerville BT" panose="02020602070506020303" pitchFamily="18" charset="0"/>
            </a:endParaRPr>
          </a:p>
          <a:p>
            <a:endParaRPr lang="en-GB" sz="2000" dirty="0">
              <a:latin typeface="Baskerville BT" panose="02020602070506020303" pitchFamily="18" charset="0"/>
            </a:endParaRPr>
          </a:p>
        </p:txBody>
      </p:sp>
    </p:spTree>
    <p:extLst>
      <p:ext uri="{BB962C8B-B14F-4D97-AF65-F5344CB8AC3E}">
        <p14:creationId xmlns:p14="http://schemas.microsoft.com/office/powerpoint/2010/main" val="252272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80B57A-A99A-4D6E-ACB1-890DB4D977B6}"/>
              </a:ext>
            </a:extLst>
          </p:cNvPr>
          <p:cNvSpPr txBox="1"/>
          <p:nvPr/>
        </p:nvSpPr>
        <p:spPr>
          <a:xfrm>
            <a:off x="5935579" y="2372816"/>
            <a:ext cx="5564113" cy="2308324"/>
          </a:xfrm>
          <a:prstGeom prst="rect">
            <a:avLst/>
          </a:prstGeom>
          <a:noFill/>
        </p:spPr>
        <p:txBody>
          <a:bodyPr wrap="square">
            <a:spAutoFit/>
          </a:bodyPr>
          <a:lstStyle/>
          <a:p>
            <a:pPr algn="l" fontAlgn="base"/>
            <a:r>
              <a:rPr lang="en-US" sz="2400" b="0" i="0">
                <a:solidFill>
                  <a:srgbClr val="F7F6DB"/>
                </a:solidFill>
                <a:effectLst/>
                <a:latin typeface="Oswald" panose="00000500000000000000" pitchFamily="2" charset="0"/>
              </a:rPr>
              <a:t>Anybody can become unhappy, depressed, addicted, homeless, destitute and at-risk. </a:t>
            </a:r>
          </a:p>
          <a:p>
            <a:pPr algn="l" fontAlgn="base"/>
            <a:endParaRPr lang="en-US" sz="2400" b="0" i="0">
              <a:solidFill>
                <a:srgbClr val="F7F6DB"/>
              </a:solidFill>
              <a:effectLst/>
              <a:latin typeface="Oswald" panose="00000500000000000000" pitchFamily="2" charset="0"/>
            </a:endParaRPr>
          </a:p>
          <a:p>
            <a:pPr algn="l" fontAlgn="base"/>
            <a:r>
              <a:rPr lang="en-US" sz="2400" b="0" i="0">
                <a:solidFill>
                  <a:srgbClr val="F7F6DB"/>
                </a:solidFill>
                <a:effectLst/>
                <a:latin typeface="Oswald" panose="00000500000000000000" pitchFamily="2" charset="0"/>
              </a:rPr>
              <a:t>SIFA Fireside’s services are here to stand by the people of Birmingham while they rebuild their lives with safety and dignity. </a:t>
            </a:r>
          </a:p>
        </p:txBody>
      </p:sp>
      <p:pic>
        <p:nvPicPr>
          <p:cNvPr id="10" name="Picture 9">
            <a:extLst>
              <a:ext uri="{FF2B5EF4-FFF2-40B4-BE49-F238E27FC236}">
                <a16:creationId xmlns:a16="http://schemas.microsoft.com/office/drawing/2014/main" id="{55F200A1-97B5-4808-A846-C32458F00CAF}"/>
              </a:ext>
            </a:extLst>
          </p:cNvPr>
          <p:cNvPicPr>
            <a:picLocks noChangeAspect="1"/>
          </p:cNvPicPr>
          <p:nvPr/>
        </p:nvPicPr>
        <p:blipFill>
          <a:blip r:embed="rId3"/>
          <a:stretch>
            <a:fillRect/>
          </a:stretch>
        </p:blipFill>
        <p:spPr>
          <a:xfrm>
            <a:off x="8901380" y="4882835"/>
            <a:ext cx="2598314" cy="1726511"/>
          </a:xfrm>
          <a:prstGeom prst="rect">
            <a:avLst/>
          </a:prstGeom>
        </p:spPr>
      </p:pic>
      <p:pic>
        <p:nvPicPr>
          <p:cNvPr id="11" name="Picture 10">
            <a:extLst>
              <a:ext uri="{FF2B5EF4-FFF2-40B4-BE49-F238E27FC236}">
                <a16:creationId xmlns:a16="http://schemas.microsoft.com/office/drawing/2014/main" id="{7CF95FD7-E21A-441C-9961-83712D214C0D}"/>
              </a:ext>
            </a:extLst>
          </p:cNvPr>
          <p:cNvPicPr>
            <a:picLocks noChangeAspect="1"/>
          </p:cNvPicPr>
          <p:nvPr/>
        </p:nvPicPr>
        <p:blipFill>
          <a:blip r:embed="rId4"/>
          <a:stretch>
            <a:fillRect/>
          </a:stretch>
        </p:blipFill>
        <p:spPr>
          <a:xfrm>
            <a:off x="6047873" y="512223"/>
            <a:ext cx="2549318" cy="1695339"/>
          </a:xfrm>
          <a:prstGeom prst="rect">
            <a:avLst/>
          </a:prstGeom>
        </p:spPr>
      </p:pic>
      <p:pic>
        <p:nvPicPr>
          <p:cNvPr id="12" name="Picture 11">
            <a:extLst>
              <a:ext uri="{FF2B5EF4-FFF2-40B4-BE49-F238E27FC236}">
                <a16:creationId xmlns:a16="http://schemas.microsoft.com/office/drawing/2014/main" id="{52883F0D-CA98-470C-8BA0-2FF769665F37}"/>
              </a:ext>
            </a:extLst>
          </p:cNvPr>
          <p:cNvPicPr>
            <a:picLocks noChangeAspect="1"/>
          </p:cNvPicPr>
          <p:nvPr/>
        </p:nvPicPr>
        <p:blipFill rotWithShape="1">
          <a:blip r:embed="rId5"/>
          <a:srcRect t="277"/>
          <a:stretch/>
        </p:blipFill>
        <p:spPr>
          <a:xfrm>
            <a:off x="6031831" y="4898421"/>
            <a:ext cx="2543325" cy="1695338"/>
          </a:xfrm>
          <a:prstGeom prst="rect">
            <a:avLst/>
          </a:prstGeom>
        </p:spPr>
      </p:pic>
      <p:pic>
        <p:nvPicPr>
          <p:cNvPr id="13" name="Picture 12" descr="A picture containing sky, outdoor, building, apartment building&#10;&#10;Description automatically generated">
            <a:extLst>
              <a:ext uri="{FF2B5EF4-FFF2-40B4-BE49-F238E27FC236}">
                <a16:creationId xmlns:a16="http://schemas.microsoft.com/office/drawing/2014/main" id="{00D43BA8-8017-4AD8-93F8-C86E8BB65F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6047" y="487726"/>
            <a:ext cx="2543646" cy="1695339"/>
          </a:xfrm>
          <a:prstGeom prst="rect">
            <a:avLst/>
          </a:prstGeom>
        </p:spPr>
      </p:pic>
      <p:pic>
        <p:nvPicPr>
          <p:cNvPr id="2" name="Picture 1" descr="Logo&#10;&#10;Description automatically generated">
            <a:extLst>
              <a:ext uri="{FF2B5EF4-FFF2-40B4-BE49-F238E27FC236}">
                <a16:creationId xmlns:a16="http://schemas.microsoft.com/office/drawing/2014/main" id="{DA74C0DF-9D72-335B-2440-62F803C62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2833" y="2370602"/>
            <a:ext cx="2306274" cy="2309128"/>
          </a:xfrm>
          <a:prstGeom prst="rect">
            <a:avLst/>
          </a:prstGeom>
        </p:spPr>
      </p:pic>
    </p:spTree>
    <p:extLst>
      <p:ext uri="{BB962C8B-B14F-4D97-AF65-F5344CB8AC3E}">
        <p14:creationId xmlns:p14="http://schemas.microsoft.com/office/powerpoint/2010/main" val="325424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85F732-0F26-4739-8922-189BCF87D70D}"/>
              </a:ext>
            </a:extLst>
          </p:cNvPr>
          <p:cNvSpPr txBox="1"/>
          <p:nvPr/>
        </p:nvSpPr>
        <p:spPr>
          <a:xfrm>
            <a:off x="3142656" y="5416165"/>
            <a:ext cx="5354473" cy="1015663"/>
          </a:xfrm>
          <a:prstGeom prst="rect">
            <a:avLst/>
          </a:prstGeom>
          <a:noFill/>
        </p:spPr>
        <p:txBody>
          <a:bodyPr wrap="square">
            <a:spAutoFit/>
          </a:bodyPr>
          <a:lstStyle/>
          <a:p>
            <a:r>
              <a:rPr lang="en-US" sz="2000" b="0" i="0" dirty="0">
                <a:solidFill>
                  <a:schemeClr val="bg1"/>
                </a:solidFill>
                <a:effectLst/>
                <a:latin typeface="Oswald" panose="00000500000000000000" pitchFamily="2" charset="0"/>
              </a:rPr>
              <a:t>Their </a:t>
            </a:r>
            <a:r>
              <a:rPr lang="en-US" sz="2000" i="0" dirty="0">
                <a:solidFill>
                  <a:schemeClr val="bg1"/>
                </a:solidFill>
                <a:effectLst/>
                <a:latin typeface="Oswald" panose="00000500000000000000" pitchFamily="2" charset="0"/>
              </a:rPr>
              <a:t>Drop In </a:t>
            </a:r>
            <a:r>
              <a:rPr lang="en-US" sz="2000" b="0" i="0" dirty="0">
                <a:solidFill>
                  <a:schemeClr val="bg1"/>
                </a:solidFill>
                <a:effectLst/>
                <a:latin typeface="Oswald" panose="00000500000000000000" pitchFamily="2" charset="0"/>
              </a:rPr>
              <a:t>is open Monday to Friday from 9am to 12:45pm, providing a safe and supportive environment for clients to access their services.</a:t>
            </a:r>
            <a:endParaRPr lang="en-US" sz="2000" dirty="0">
              <a:solidFill>
                <a:schemeClr val="bg1"/>
              </a:solidFill>
              <a:latin typeface="Oswald" panose="00000500000000000000" pitchFamily="2" charset="0"/>
            </a:endParaRPr>
          </a:p>
        </p:txBody>
      </p:sp>
      <p:sp>
        <p:nvSpPr>
          <p:cNvPr id="9" name="TextBox 8">
            <a:extLst>
              <a:ext uri="{FF2B5EF4-FFF2-40B4-BE49-F238E27FC236}">
                <a16:creationId xmlns:a16="http://schemas.microsoft.com/office/drawing/2014/main" id="{85B3C20B-58B7-4483-8E46-A0BCED2001D3}"/>
              </a:ext>
            </a:extLst>
          </p:cNvPr>
          <p:cNvSpPr txBox="1"/>
          <p:nvPr/>
        </p:nvSpPr>
        <p:spPr>
          <a:xfrm>
            <a:off x="576335" y="478000"/>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What do SIFA Fireside do to help?</a:t>
            </a:r>
          </a:p>
        </p:txBody>
      </p:sp>
      <p:sp>
        <p:nvSpPr>
          <p:cNvPr id="14" name="TextBox 13">
            <a:extLst>
              <a:ext uri="{FF2B5EF4-FFF2-40B4-BE49-F238E27FC236}">
                <a16:creationId xmlns:a16="http://schemas.microsoft.com/office/drawing/2014/main" id="{6D3B341A-C335-5D54-9CA1-1CAE8927376B}"/>
              </a:ext>
            </a:extLst>
          </p:cNvPr>
          <p:cNvSpPr txBox="1"/>
          <p:nvPr/>
        </p:nvSpPr>
        <p:spPr>
          <a:xfrm>
            <a:off x="4670273" y="4736594"/>
            <a:ext cx="2299240" cy="523220"/>
          </a:xfrm>
          <a:prstGeom prst="rect">
            <a:avLst/>
          </a:prstGeom>
          <a:noFill/>
        </p:spPr>
        <p:txBody>
          <a:bodyPr wrap="square" rtlCol="0">
            <a:spAutoFit/>
          </a:bodyPr>
          <a:lstStyle/>
          <a:p>
            <a:r>
              <a:rPr lang="en-US" sz="2800">
                <a:solidFill>
                  <a:srgbClr val="D24A1A"/>
                </a:solidFill>
                <a:latin typeface="Oswald" panose="00000500000000000000" pitchFamily="2" charset="0"/>
              </a:rPr>
              <a:t>crisis support</a:t>
            </a:r>
          </a:p>
        </p:txBody>
      </p:sp>
      <p:sp>
        <p:nvSpPr>
          <p:cNvPr id="17" name="TextBox 16">
            <a:extLst>
              <a:ext uri="{FF2B5EF4-FFF2-40B4-BE49-F238E27FC236}">
                <a16:creationId xmlns:a16="http://schemas.microsoft.com/office/drawing/2014/main" id="{63A0695C-56AE-B598-FCF5-C001B7E73FB5}"/>
              </a:ext>
            </a:extLst>
          </p:cNvPr>
          <p:cNvSpPr txBox="1"/>
          <p:nvPr/>
        </p:nvSpPr>
        <p:spPr>
          <a:xfrm>
            <a:off x="576335" y="2349310"/>
            <a:ext cx="2299240" cy="523220"/>
          </a:xfrm>
          <a:prstGeom prst="rect">
            <a:avLst/>
          </a:prstGeom>
          <a:noFill/>
        </p:spPr>
        <p:txBody>
          <a:bodyPr wrap="square" rtlCol="0">
            <a:spAutoFit/>
          </a:bodyPr>
          <a:lstStyle/>
          <a:p>
            <a:r>
              <a:rPr lang="en-US" sz="2800">
                <a:solidFill>
                  <a:srgbClr val="D24A1A"/>
                </a:solidFill>
                <a:latin typeface="Oswald" panose="00000500000000000000" pitchFamily="2" charset="0"/>
              </a:rPr>
              <a:t>prevention</a:t>
            </a:r>
          </a:p>
        </p:txBody>
      </p:sp>
      <p:sp>
        <p:nvSpPr>
          <p:cNvPr id="18" name="TextBox 17">
            <a:extLst>
              <a:ext uri="{FF2B5EF4-FFF2-40B4-BE49-F238E27FC236}">
                <a16:creationId xmlns:a16="http://schemas.microsoft.com/office/drawing/2014/main" id="{C90102C6-2044-CE86-052A-E4BD8B7389C9}"/>
              </a:ext>
            </a:extLst>
          </p:cNvPr>
          <p:cNvSpPr txBox="1"/>
          <p:nvPr/>
        </p:nvSpPr>
        <p:spPr>
          <a:xfrm>
            <a:off x="9565272" y="2399973"/>
            <a:ext cx="2299240"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recovery</a:t>
            </a:r>
          </a:p>
        </p:txBody>
      </p:sp>
      <p:sp>
        <p:nvSpPr>
          <p:cNvPr id="19" name="TextBox 18">
            <a:extLst>
              <a:ext uri="{FF2B5EF4-FFF2-40B4-BE49-F238E27FC236}">
                <a16:creationId xmlns:a16="http://schemas.microsoft.com/office/drawing/2014/main" id="{AECCF144-97BC-8193-C787-AF545116C460}"/>
              </a:ext>
            </a:extLst>
          </p:cNvPr>
          <p:cNvSpPr txBox="1"/>
          <p:nvPr/>
        </p:nvSpPr>
        <p:spPr>
          <a:xfrm>
            <a:off x="8923718" y="2872530"/>
            <a:ext cx="3040851" cy="1015663"/>
          </a:xfrm>
          <a:prstGeom prst="rect">
            <a:avLst/>
          </a:prstGeom>
          <a:noFill/>
        </p:spPr>
        <p:txBody>
          <a:bodyPr wrap="square" rtlCol="0">
            <a:spAutoFit/>
          </a:bodyPr>
          <a:lstStyle/>
          <a:p>
            <a:r>
              <a:rPr lang="en-US" sz="2000" b="0" i="0" u="none" strike="noStrike" baseline="0" dirty="0">
                <a:solidFill>
                  <a:srgbClr val="FFFFFF"/>
                </a:solidFill>
                <a:latin typeface="Oswald" panose="00000500000000000000" pitchFamily="2" charset="0"/>
              </a:rPr>
              <a:t>SIFA</a:t>
            </a:r>
            <a:r>
              <a:rPr lang="en-US" sz="2000" b="0" i="0" u="none" strike="noStrike" dirty="0">
                <a:solidFill>
                  <a:srgbClr val="FFFFFF"/>
                </a:solidFill>
                <a:latin typeface="Oswald" panose="00000500000000000000" pitchFamily="2" charset="0"/>
              </a:rPr>
              <a:t> Fireside</a:t>
            </a:r>
            <a:r>
              <a:rPr lang="en-US" sz="2000" b="0" i="0" u="none" strike="noStrike" baseline="0" dirty="0">
                <a:solidFill>
                  <a:srgbClr val="FFFFFF"/>
                </a:solidFill>
                <a:latin typeface="Oswald" panose="00000500000000000000" pitchFamily="2" charset="0"/>
              </a:rPr>
              <a:t> stand by their clients as they rebuild their lives </a:t>
            </a:r>
            <a:r>
              <a:rPr lang="en-GB" sz="2000" b="0" i="0" u="none" strike="noStrike" baseline="0" dirty="0">
                <a:solidFill>
                  <a:srgbClr val="FFFFFF"/>
                </a:solidFill>
                <a:latin typeface="Oswald" panose="00000500000000000000" pitchFamily="2" charset="0"/>
              </a:rPr>
              <a:t>with safety and dignity. </a:t>
            </a:r>
            <a:endParaRPr lang="en-GB" sz="3200" dirty="0">
              <a:solidFill>
                <a:srgbClr val="E15233"/>
              </a:solidFill>
              <a:latin typeface="Oswald" panose="00000500000000000000" pitchFamily="2" charset="0"/>
            </a:endParaRPr>
          </a:p>
        </p:txBody>
      </p:sp>
      <p:pic>
        <p:nvPicPr>
          <p:cNvPr id="5" name="Graphic 4" descr="Shoe footprints outline">
            <a:extLst>
              <a:ext uri="{FF2B5EF4-FFF2-40B4-BE49-F238E27FC236}">
                <a16:creationId xmlns:a16="http://schemas.microsoft.com/office/drawing/2014/main" id="{7351ACAA-9FF3-B38E-222B-C0D8D819F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90563">
            <a:off x="6869433" y="4434939"/>
            <a:ext cx="914400" cy="914400"/>
          </a:xfrm>
          <a:prstGeom prst="rect">
            <a:avLst/>
          </a:prstGeom>
        </p:spPr>
      </p:pic>
      <p:pic>
        <p:nvPicPr>
          <p:cNvPr id="20" name="Graphic 19" descr="Shoe footprints outline">
            <a:extLst>
              <a:ext uri="{FF2B5EF4-FFF2-40B4-BE49-F238E27FC236}">
                <a16:creationId xmlns:a16="http://schemas.microsoft.com/office/drawing/2014/main" id="{875973B3-F36B-A4CF-4A66-01935D19BE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73757">
            <a:off x="2739763" y="3614533"/>
            <a:ext cx="914400" cy="914400"/>
          </a:xfrm>
          <a:prstGeom prst="rect">
            <a:avLst/>
          </a:prstGeom>
        </p:spPr>
      </p:pic>
      <p:pic>
        <p:nvPicPr>
          <p:cNvPr id="21" name="Graphic 20" descr="Shoe footprints outline">
            <a:extLst>
              <a:ext uri="{FF2B5EF4-FFF2-40B4-BE49-F238E27FC236}">
                <a16:creationId xmlns:a16="http://schemas.microsoft.com/office/drawing/2014/main" id="{AE551700-8960-DF1B-F726-90FAF7C639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44904">
            <a:off x="3690506" y="4248801"/>
            <a:ext cx="914400" cy="914400"/>
          </a:xfrm>
          <a:prstGeom prst="rect">
            <a:avLst/>
          </a:prstGeom>
        </p:spPr>
      </p:pic>
      <p:sp>
        <p:nvSpPr>
          <p:cNvPr id="11" name="TextBox 1">
            <a:extLst>
              <a:ext uri="{FF2B5EF4-FFF2-40B4-BE49-F238E27FC236}">
                <a16:creationId xmlns:a16="http://schemas.microsoft.com/office/drawing/2014/main" id="{82A149F2-BA0D-5253-559C-A4640A377E91}"/>
              </a:ext>
            </a:extLst>
          </p:cNvPr>
          <p:cNvSpPr txBox="1"/>
          <p:nvPr/>
        </p:nvSpPr>
        <p:spPr>
          <a:xfrm>
            <a:off x="576335" y="2872530"/>
            <a:ext cx="304085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latin typeface="Oswald" panose="00000500000000000000" pitchFamily="2" charset="0"/>
              </a:rPr>
              <a:t>The charity protect people at risk of homelessness before the point of crisis.</a:t>
            </a:r>
            <a:endParaRPr lang="en-GB" sz="2000" dirty="0">
              <a:solidFill>
                <a:schemeClr val="bg1"/>
              </a:solidFill>
              <a:latin typeface="Oswald" panose="00000500000000000000" pitchFamily="2" charset="0"/>
            </a:endParaRPr>
          </a:p>
        </p:txBody>
      </p:sp>
      <p:pic>
        <p:nvPicPr>
          <p:cNvPr id="12" name="Graphic 11" descr="Shoe footprints outline">
            <a:extLst>
              <a:ext uri="{FF2B5EF4-FFF2-40B4-BE49-F238E27FC236}">
                <a16:creationId xmlns:a16="http://schemas.microsoft.com/office/drawing/2014/main" id="{C7A1BF39-923D-9594-1559-8EE5B7F4A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221000">
            <a:off x="7899520" y="3916599"/>
            <a:ext cx="914400" cy="914400"/>
          </a:xfrm>
          <a:prstGeom prst="rect">
            <a:avLst/>
          </a:prstGeom>
        </p:spPr>
      </p:pic>
    </p:spTree>
    <p:extLst>
      <p:ext uri="{BB962C8B-B14F-4D97-AF65-F5344CB8AC3E}">
        <p14:creationId xmlns:p14="http://schemas.microsoft.com/office/powerpoint/2010/main" val="28727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7" grpId="0"/>
      <p:bldP spid="18" grpId="0"/>
      <p:bldP spid="1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BCF945-3DAE-F37A-2555-5A4D887ABF84}"/>
              </a:ext>
            </a:extLst>
          </p:cNvPr>
          <p:cNvSpPr txBox="1"/>
          <p:nvPr/>
        </p:nvSpPr>
        <p:spPr>
          <a:xfrm>
            <a:off x="419453" y="354663"/>
            <a:ext cx="5837893" cy="954107"/>
          </a:xfrm>
          <a:prstGeom prst="rect">
            <a:avLst/>
          </a:prstGeom>
          <a:noFill/>
        </p:spPr>
        <p:txBody>
          <a:bodyPr wrap="square" lIns="91440" tIns="45720" rIns="91440" bIns="45720" rtlCol="0" anchor="t">
            <a:spAutoFit/>
          </a:bodyPr>
          <a:lstStyle/>
          <a:p>
            <a:r>
              <a:rPr lang="en-US" sz="2800" dirty="0">
                <a:solidFill>
                  <a:srgbClr val="D24A1A"/>
                </a:solidFill>
                <a:latin typeface="Oswald"/>
              </a:rPr>
              <a:t>Prevention: the </a:t>
            </a:r>
            <a:r>
              <a:rPr lang="en-GB" sz="2800" dirty="0">
                <a:solidFill>
                  <a:srgbClr val="D4552A"/>
                </a:solidFill>
                <a:latin typeface="Oswald"/>
                <a:ea typeface="+mn-lt"/>
                <a:cs typeface="+mn-lt"/>
              </a:rPr>
              <a:t>Adult Support Hub</a:t>
            </a:r>
            <a:endParaRPr lang="en-US" sz="2800" dirty="0">
              <a:latin typeface="Oswald"/>
              <a:ea typeface="+mn-lt"/>
              <a:cs typeface="+mn-lt"/>
            </a:endParaRPr>
          </a:p>
          <a:p>
            <a:endParaRPr lang="en-US" sz="2800" dirty="0">
              <a:solidFill>
                <a:srgbClr val="D24A1A"/>
              </a:solidFill>
              <a:latin typeface="Oswald" panose="00000500000000000000" pitchFamily="2" charset="0"/>
            </a:endParaRPr>
          </a:p>
        </p:txBody>
      </p:sp>
      <p:sp>
        <p:nvSpPr>
          <p:cNvPr id="8" name="TextBox 7">
            <a:extLst>
              <a:ext uri="{FF2B5EF4-FFF2-40B4-BE49-F238E27FC236}">
                <a16:creationId xmlns:a16="http://schemas.microsoft.com/office/drawing/2014/main" id="{F330A2CF-0975-EC5F-4CEB-30AEB0534FE5}"/>
              </a:ext>
            </a:extLst>
          </p:cNvPr>
          <p:cNvSpPr txBox="1"/>
          <p:nvPr/>
        </p:nvSpPr>
        <p:spPr>
          <a:xfrm>
            <a:off x="6285662" y="1714319"/>
            <a:ext cx="2570332" cy="669542"/>
          </a:xfrm>
          <a:prstGeom prst="rect">
            <a:avLst/>
          </a:prstGeom>
          <a:noFill/>
        </p:spPr>
        <p:txBody>
          <a:bodyPr wrap="square" lIns="91440" tIns="45720" rIns="91440" bIns="45720" rtlCol="0" anchor="t">
            <a:spAutoFit/>
          </a:bodyPr>
          <a:lstStyle/>
          <a:p>
            <a:pPr algn="r">
              <a:lnSpc>
                <a:spcPct val="150000"/>
              </a:lnSpc>
            </a:pPr>
            <a:endParaRPr lang="en-GB" sz="2800" dirty="0">
              <a:solidFill>
                <a:srgbClr val="D4552A"/>
              </a:solidFill>
              <a:latin typeface="Oswald"/>
            </a:endParaRPr>
          </a:p>
        </p:txBody>
      </p:sp>
      <p:sp>
        <p:nvSpPr>
          <p:cNvPr id="10" name="TextBox 9">
            <a:extLst>
              <a:ext uri="{FF2B5EF4-FFF2-40B4-BE49-F238E27FC236}">
                <a16:creationId xmlns:a16="http://schemas.microsoft.com/office/drawing/2014/main" id="{4A00365E-2E9B-6C62-F3FE-73DE77ACBA01}"/>
              </a:ext>
            </a:extLst>
          </p:cNvPr>
          <p:cNvSpPr txBox="1"/>
          <p:nvPr/>
        </p:nvSpPr>
        <p:spPr>
          <a:xfrm>
            <a:off x="420979" y="1004905"/>
            <a:ext cx="7155085" cy="4001095"/>
          </a:xfrm>
          <a:prstGeom prst="rect">
            <a:avLst/>
          </a:prstGeom>
          <a:noFill/>
        </p:spPr>
        <p:txBody>
          <a:bodyPr wrap="square" lIns="91440" tIns="45720" rIns="91440" bIns="45720" anchor="t">
            <a:spAutoFit/>
          </a:bodyPr>
          <a:lstStyle/>
          <a:p>
            <a:pPr fontAlgn="base"/>
            <a:r>
              <a:rPr lang="en-US" sz="2000" b="0" i="0" dirty="0">
                <a:solidFill>
                  <a:schemeClr val="bg1"/>
                </a:solidFill>
                <a:effectLst/>
                <a:latin typeface="Baskerville BT"/>
              </a:rPr>
              <a:t>The Adult Support Hub (ASH) strives for early intervention and homelessness prevention for single adults and childless couples aged over 25 in Birmingham.</a:t>
            </a:r>
            <a:r>
              <a:rPr lang="en-US" sz="2000" dirty="0">
                <a:solidFill>
                  <a:schemeClr val="bg1"/>
                </a:solidFill>
                <a:latin typeface="Baskerville BT"/>
              </a:rPr>
              <a:t> </a:t>
            </a:r>
            <a:endParaRPr lang="en-US" dirty="0">
              <a:solidFill>
                <a:schemeClr val="bg1"/>
              </a:solidFill>
            </a:endParaRPr>
          </a:p>
          <a:p>
            <a:pPr algn="l"/>
            <a:endParaRPr lang="en-US" sz="2000" dirty="0">
              <a:solidFill>
                <a:schemeClr val="bg1"/>
              </a:solidFill>
              <a:latin typeface="Baskerville BT"/>
            </a:endParaRPr>
          </a:p>
          <a:p>
            <a:pPr fontAlgn="base"/>
            <a:r>
              <a:rPr lang="en-US" sz="2000" b="0" i="0" dirty="0">
                <a:solidFill>
                  <a:schemeClr val="bg1"/>
                </a:solidFill>
                <a:effectLst/>
                <a:latin typeface="Baskerville BT"/>
              </a:rPr>
              <a:t>This </a:t>
            </a:r>
            <a:r>
              <a:rPr lang="en-US" sz="2000" dirty="0">
                <a:solidFill>
                  <a:schemeClr val="bg1"/>
                </a:solidFill>
                <a:latin typeface="Baskerville BT"/>
              </a:rPr>
              <a:t>includes:</a:t>
            </a:r>
          </a:p>
          <a:p>
            <a:endParaRPr lang="en-US" sz="2000" dirty="0">
              <a:solidFill>
                <a:schemeClr val="bg1"/>
              </a:solidFill>
              <a:latin typeface="Baskerville BT"/>
            </a:endParaRPr>
          </a:p>
          <a:p>
            <a:pPr marL="342900" indent="-342900">
              <a:buFont typeface="Arial"/>
              <a:buChar char="•"/>
            </a:pPr>
            <a:r>
              <a:rPr lang="en-US" sz="2000" dirty="0">
                <a:solidFill>
                  <a:schemeClr val="bg1"/>
                </a:solidFill>
                <a:latin typeface="Baskerville BT"/>
              </a:rPr>
              <a:t>Money</a:t>
            </a:r>
            <a:r>
              <a:rPr lang="en-US" sz="2000" b="0" i="0" dirty="0">
                <a:solidFill>
                  <a:schemeClr val="bg1"/>
                </a:solidFill>
                <a:effectLst/>
                <a:latin typeface="Baskerville BT"/>
              </a:rPr>
              <a:t> and welfare benefits advice</a:t>
            </a:r>
          </a:p>
          <a:p>
            <a:endParaRPr lang="en-US" dirty="0">
              <a:solidFill>
                <a:schemeClr val="bg1"/>
              </a:solidFill>
              <a:latin typeface="Calibri" panose="020F0502020204030204"/>
              <a:cs typeface="Calibri" panose="020F0502020204030204"/>
            </a:endParaRPr>
          </a:p>
          <a:p>
            <a:pPr marL="342900" indent="-342900">
              <a:buFont typeface="Arial"/>
              <a:buChar char="•"/>
            </a:pPr>
            <a:r>
              <a:rPr lang="en-US" sz="2000" dirty="0">
                <a:solidFill>
                  <a:schemeClr val="bg1"/>
                </a:solidFill>
                <a:latin typeface="Baskerville BT"/>
              </a:rPr>
              <a:t>Health</a:t>
            </a:r>
            <a:r>
              <a:rPr lang="en-US" sz="2000" b="0" i="0" dirty="0">
                <a:solidFill>
                  <a:schemeClr val="bg1"/>
                </a:solidFill>
                <a:effectLst/>
                <a:latin typeface="Baskerville BT"/>
              </a:rPr>
              <a:t> and wellbeing services</a:t>
            </a:r>
          </a:p>
          <a:p>
            <a:endParaRPr lang="en-US" dirty="0">
              <a:solidFill>
                <a:schemeClr val="bg1"/>
              </a:solidFill>
              <a:latin typeface="Calibri" panose="020F0502020204030204"/>
              <a:cs typeface="Calibri" panose="020F0502020204030204"/>
            </a:endParaRPr>
          </a:p>
          <a:p>
            <a:pPr marL="342900" indent="-342900">
              <a:buFont typeface="Arial"/>
              <a:buChar char="•"/>
            </a:pPr>
            <a:r>
              <a:rPr lang="en-US" sz="2000" dirty="0">
                <a:solidFill>
                  <a:schemeClr val="bg1"/>
                </a:solidFill>
                <a:latin typeface="Baskerville BT"/>
              </a:rPr>
              <a:t>Housing guidance</a:t>
            </a:r>
          </a:p>
          <a:p>
            <a:endParaRPr lang="en-US" dirty="0">
              <a:solidFill>
                <a:schemeClr val="bg1"/>
              </a:solidFill>
              <a:latin typeface="Calibri" panose="020F0502020204030204"/>
              <a:cs typeface="Calibri" panose="020F0502020204030204"/>
            </a:endParaRPr>
          </a:p>
          <a:p>
            <a:pPr marL="342900" indent="-342900">
              <a:buFont typeface="Arial"/>
              <a:buChar char="•"/>
            </a:pPr>
            <a:r>
              <a:rPr lang="en-US" sz="2000" b="0" i="0" dirty="0">
                <a:solidFill>
                  <a:schemeClr val="bg1"/>
                </a:solidFill>
                <a:effectLst/>
                <a:latin typeface="Baskerville BT"/>
              </a:rPr>
              <a:t>Maintaining employment</a:t>
            </a:r>
            <a:endParaRPr lang="en-US" sz="2000" dirty="0">
              <a:solidFill>
                <a:schemeClr val="bg1"/>
              </a:solidFill>
              <a:latin typeface="Baskerville BT"/>
              <a:cs typeface="Calibri" panose="020F0502020204030204"/>
            </a:endParaRPr>
          </a:p>
        </p:txBody>
      </p:sp>
      <p:pic>
        <p:nvPicPr>
          <p:cNvPr id="5" name="Picture 4">
            <a:extLst>
              <a:ext uri="{FF2B5EF4-FFF2-40B4-BE49-F238E27FC236}">
                <a16:creationId xmlns:a16="http://schemas.microsoft.com/office/drawing/2014/main" id="{5049BD40-4E2F-97EE-2EF6-B56E2376E2D1}"/>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4762" r="40298"/>
          <a:stretch/>
        </p:blipFill>
        <p:spPr>
          <a:xfrm>
            <a:off x="8853601" y="0"/>
            <a:ext cx="3338400" cy="6858000"/>
          </a:xfrm>
          <a:prstGeom prst="rect">
            <a:avLst/>
          </a:prstGeom>
        </p:spPr>
      </p:pic>
    </p:spTree>
    <p:extLst>
      <p:ext uri="{BB962C8B-B14F-4D97-AF65-F5344CB8AC3E}">
        <p14:creationId xmlns:p14="http://schemas.microsoft.com/office/powerpoint/2010/main" val="3679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BCF945-3DAE-F37A-2555-5A4D887ABF84}"/>
              </a:ext>
            </a:extLst>
          </p:cNvPr>
          <p:cNvSpPr txBox="1"/>
          <p:nvPr/>
        </p:nvSpPr>
        <p:spPr>
          <a:xfrm>
            <a:off x="258107" y="309825"/>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Crisis support</a:t>
            </a:r>
          </a:p>
        </p:txBody>
      </p:sp>
      <p:sp>
        <p:nvSpPr>
          <p:cNvPr id="8" name="TextBox 7">
            <a:extLst>
              <a:ext uri="{FF2B5EF4-FFF2-40B4-BE49-F238E27FC236}">
                <a16:creationId xmlns:a16="http://schemas.microsoft.com/office/drawing/2014/main" id="{1653C588-7A84-797A-F259-1F6720EFEC41}"/>
              </a:ext>
            </a:extLst>
          </p:cNvPr>
          <p:cNvSpPr txBox="1"/>
          <p:nvPr/>
        </p:nvSpPr>
        <p:spPr>
          <a:xfrm>
            <a:off x="6920164" y="1689808"/>
            <a:ext cx="4655127" cy="4585871"/>
          </a:xfrm>
          <a:prstGeom prst="rect">
            <a:avLst/>
          </a:prstGeom>
          <a:noFill/>
        </p:spPr>
        <p:txBody>
          <a:bodyPr wrap="square" rtlCol="0">
            <a:spAutoFit/>
          </a:bodyPr>
          <a:lstStyle/>
          <a:p>
            <a:r>
              <a:rPr lang="en-US" sz="2000" dirty="0">
                <a:solidFill>
                  <a:srgbClr val="F7F6DB"/>
                </a:solidFill>
                <a:latin typeface="Oswald" panose="00000500000000000000" pitchFamily="2" charset="0"/>
              </a:rPr>
              <a:t>Drop In Services:</a:t>
            </a:r>
          </a:p>
          <a:p>
            <a:endParaRPr lang="en-US" sz="1100" dirty="0">
              <a:solidFill>
                <a:srgbClr val="F7F6DB"/>
              </a:solidFill>
              <a:latin typeface="Oswald" panose="00000500000000000000" pitchFamily="2" charset="0"/>
            </a:endParaRPr>
          </a:p>
          <a:p>
            <a:r>
              <a:rPr lang="en-US" dirty="0">
                <a:latin typeface="Baskerville BT" panose="02020602070506020303" pitchFamily="18" charset="0"/>
              </a:rPr>
              <a:t>Clothing</a:t>
            </a:r>
          </a:p>
          <a:p>
            <a:r>
              <a:rPr lang="en-US" dirty="0">
                <a:latin typeface="Baskerville BT" panose="02020602070506020303" pitchFamily="18" charset="0"/>
              </a:rPr>
              <a:t>Laundry </a:t>
            </a:r>
          </a:p>
          <a:p>
            <a:r>
              <a:rPr lang="en-US" dirty="0">
                <a:latin typeface="Baskerville BT" panose="02020602070506020303" pitchFamily="18" charset="0"/>
              </a:rPr>
              <a:t>Showers</a:t>
            </a:r>
          </a:p>
          <a:p>
            <a:r>
              <a:rPr lang="en-US" dirty="0">
                <a:latin typeface="Baskerville BT" panose="02020602070506020303" pitchFamily="18" charset="0"/>
              </a:rPr>
              <a:t>Hot Drinks</a:t>
            </a:r>
          </a:p>
          <a:p>
            <a:r>
              <a:rPr lang="en-US" dirty="0">
                <a:latin typeface="Baskerville BT" panose="02020602070506020303" pitchFamily="18" charset="0"/>
              </a:rPr>
              <a:t>Breakfast and Lunch </a:t>
            </a:r>
          </a:p>
          <a:p>
            <a:r>
              <a:rPr lang="en-US" dirty="0">
                <a:latin typeface="Baskerville BT" panose="02020602070506020303" pitchFamily="18" charset="0"/>
              </a:rPr>
              <a:t>Sleeping bags</a:t>
            </a:r>
          </a:p>
          <a:p>
            <a:r>
              <a:rPr lang="en-US" dirty="0">
                <a:latin typeface="Baskerville BT" panose="02020602070506020303" pitchFamily="18" charset="0"/>
              </a:rPr>
              <a:t>Safe document storage</a:t>
            </a:r>
          </a:p>
          <a:p>
            <a:r>
              <a:rPr lang="en-US" dirty="0">
                <a:latin typeface="Baskerville BT" panose="02020602070506020303" pitchFamily="18" charset="0"/>
              </a:rPr>
              <a:t>C/O address</a:t>
            </a:r>
          </a:p>
          <a:p>
            <a:r>
              <a:rPr lang="en-US" dirty="0">
                <a:latin typeface="Baskerville BT" panose="02020602070506020303" pitchFamily="18" charset="0"/>
              </a:rPr>
              <a:t>Emergency accommodation</a:t>
            </a:r>
          </a:p>
          <a:p>
            <a:r>
              <a:rPr lang="en-US" dirty="0">
                <a:latin typeface="Baskerville BT" panose="02020602070506020303" pitchFamily="18" charset="0"/>
              </a:rPr>
              <a:t>Weekly nurse clinic</a:t>
            </a:r>
          </a:p>
          <a:p>
            <a:r>
              <a:rPr lang="en-US" dirty="0">
                <a:latin typeface="Baskerville BT" panose="02020602070506020303" pitchFamily="18" charset="0"/>
              </a:rPr>
              <a:t>Barber</a:t>
            </a:r>
          </a:p>
          <a:p>
            <a:r>
              <a:rPr lang="en-US" dirty="0">
                <a:latin typeface="Baskerville BT" panose="02020602070506020303" pitchFamily="18" charset="0"/>
              </a:rPr>
              <a:t>Signposting</a:t>
            </a:r>
          </a:p>
          <a:p>
            <a:r>
              <a:rPr lang="en-US" dirty="0">
                <a:latin typeface="Baskerville BT" panose="02020602070506020303" pitchFamily="18" charset="0"/>
              </a:rPr>
              <a:t>Food parcels</a:t>
            </a:r>
          </a:p>
          <a:p>
            <a:r>
              <a:rPr lang="en-US" dirty="0">
                <a:latin typeface="Baskerville BT" panose="02020602070506020303" pitchFamily="18" charset="0"/>
              </a:rPr>
              <a:t>Toiletries</a:t>
            </a:r>
          </a:p>
        </p:txBody>
      </p:sp>
      <p:sp>
        <p:nvSpPr>
          <p:cNvPr id="9" name="TextBox 8">
            <a:extLst>
              <a:ext uri="{FF2B5EF4-FFF2-40B4-BE49-F238E27FC236}">
                <a16:creationId xmlns:a16="http://schemas.microsoft.com/office/drawing/2014/main" id="{6917DF3F-0D59-1F27-B378-1516781BDF04}"/>
              </a:ext>
            </a:extLst>
          </p:cNvPr>
          <p:cNvSpPr txBox="1"/>
          <p:nvPr/>
        </p:nvSpPr>
        <p:spPr>
          <a:xfrm>
            <a:off x="259967" y="1012700"/>
            <a:ext cx="6094140" cy="677108"/>
          </a:xfrm>
          <a:prstGeom prst="rect">
            <a:avLst/>
          </a:prstGeom>
          <a:noFill/>
        </p:spPr>
        <p:txBody>
          <a:bodyPr wrap="square">
            <a:spAutoFit/>
          </a:bodyPr>
          <a:lstStyle/>
          <a:p>
            <a:r>
              <a:rPr lang="en-US" sz="1800" dirty="0">
                <a:latin typeface="Baskerville BT" panose="02020602070506020303" pitchFamily="18" charset="0"/>
              </a:rPr>
              <a:t>SIFA Fireside help up to </a:t>
            </a:r>
            <a:r>
              <a:rPr lang="en-US" sz="2000" b="1" dirty="0">
                <a:solidFill>
                  <a:srgbClr val="D24A1A"/>
                </a:solidFill>
                <a:latin typeface="Baskerville BT" panose="02020602070506020303" pitchFamily="18" charset="0"/>
              </a:rPr>
              <a:t>100</a:t>
            </a:r>
            <a:r>
              <a:rPr lang="en-US" sz="1800" dirty="0">
                <a:latin typeface="Baskerville BT" panose="02020602070506020303" pitchFamily="18" charset="0"/>
              </a:rPr>
              <a:t> people who are homeless or in crisis at their Drop In each day.</a:t>
            </a:r>
          </a:p>
        </p:txBody>
      </p:sp>
      <p:pic>
        <p:nvPicPr>
          <p:cNvPr id="5" name="Picture 4">
            <a:extLst>
              <a:ext uri="{FF2B5EF4-FFF2-40B4-BE49-F238E27FC236}">
                <a16:creationId xmlns:a16="http://schemas.microsoft.com/office/drawing/2014/main" id="{A975E628-0583-D468-D15B-42C2F555F9CC}"/>
              </a:ext>
            </a:extLst>
          </p:cNvPr>
          <p:cNvPicPr>
            <a:picLocks noChangeAspect="1"/>
          </p:cNvPicPr>
          <p:nvPr/>
        </p:nvPicPr>
        <p:blipFill rotWithShape="1">
          <a:blip r:embed="rId3"/>
          <a:srcRect r="646"/>
          <a:stretch/>
        </p:blipFill>
        <p:spPr>
          <a:xfrm>
            <a:off x="391224" y="2103300"/>
            <a:ext cx="5875483" cy="3916499"/>
          </a:xfrm>
          <a:prstGeom prst="rect">
            <a:avLst/>
          </a:prstGeom>
        </p:spPr>
      </p:pic>
      <p:pic>
        <p:nvPicPr>
          <p:cNvPr id="6" name="Graphic 5" descr="Grocery bag with solid fill">
            <a:extLst>
              <a:ext uri="{FF2B5EF4-FFF2-40B4-BE49-F238E27FC236}">
                <a16:creationId xmlns:a16="http://schemas.microsoft.com/office/drawing/2014/main" id="{2F236F2B-00EC-66EF-F7B8-85B34C151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6603" y="5181952"/>
            <a:ext cx="914399" cy="914399"/>
          </a:xfrm>
          <a:prstGeom prst="rect">
            <a:avLst/>
          </a:prstGeom>
        </p:spPr>
      </p:pic>
      <p:pic>
        <p:nvPicPr>
          <p:cNvPr id="7" name="Graphic 6" descr="Shower with solid fill">
            <a:extLst>
              <a:ext uri="{FF2B5EF4-FFF2-40B4-BE49-F238E27FC236}">
                <a16:creationId xmlns:a16="http://schemas.microsoft.com/office/drawing/2014/main" id="{48647080-E61F-D34E-0965-47E439579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5931" y="1477358"/>
            <a:ext cx="851554" cy="851554"/>
          </a:xfrm>
          <a:prstGeom prst="rect">
            <a:avLst/>
          </a:prstGeom>
        </p:spPr>
      </p:pic>
      <p:pic>
        <p:nvPicPr>
          <p:cNvPr id="10" name="Graphic 9" descr="Coffee with solid fill">
            <a:extLst>
              <a:ext uri="{FF2B5EF4-FFF2-40B4-BE49-F238E27FC236}">
                <a16:creationId xmlns:a16="http://schemas.microsoft.com/office/drawing/2014/main" id="{72FCF86D-F6DC-29B2-EBB2-A7633F7BFA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8825" y="2831771"/>
            <a:ext cx="914400" cy="914400"/>
          </a:xfrm>
          <a:prstGeom prst="rect">
            <a:avLst/>
          </a:prstGeom>
        </p:spPr>
      </p:pic>
      <p:pic>
        <p:nvPicPr>
          <p:cNvPr id="11" name="Graphic 10" descr="Medical with solid fill">
            <a:extLst>
              <a:ext uri="{FF2B5EF4-FFF2-40B4-BE49-F238E27FC236}">
                <a16:creationId xmlns:a16="http://schemas.microsoft.com/office/drawing/2014/main" id="{65A5EAF9-03C7-C734-AB94-575EA75FAF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86376" y="3845095"/>
            <a:ext cx="914400" cy="914400"/>
          </a:xfrm>
          <a:prstGeom prst="rect">
            <a:avLst/>
          </a:prstGeom>
        </p:spPr>
      </p:pic>
      <p:pic>
        <p:nvPicPr>
          <p:cNvPr id="12" name="Graphic 11" descr="Fresh Laundry with solid fill">
            <a:extLst>
              <a:ext uri="{FF2B5EF4-FFF2-40B4-BE49-F238E27FC236}">
                <a16:creationId xmlns:a16="http://schemas.microsoft.com/office/drawing/2014/main" id="{941CBABA-56B1-65FD-E6F6-A8274173D7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08565" y="873323"/>
            <a:ext cx="710260" cy="710260"/>
          </a:xfrm>
          <a:prstGeom prst="rect">
            <a:avLst/>
          </a:prstGeom>
        </p:spPr>
      </p:pic>
    </p:spTree>
    <p:extLst>
      <p:ext uri="{BB962C8B-B14F-4D97-AF65-F5344CB8AC3E}">
        <p14:creationId xmlns:p14="http://schemas.microsoft.com/office/powerpoint/2010/main" val="35341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D4A94A63C07B41A0321ABB813C9E08" ma:contentTypeVersion="10" ma:contentTypeDescription="Create a new document." ma:contentTypeScope="" ma:versionID="19564cb5f965c5b915f7b6e844b079ef">
  <xsd:schema xmlns:xsd="http://www.w3.org/2001/XMLSchema" xmlns:xs="http://www.w3.org/2001/XMLSchema" xmlns:p="http://schemas.microsoft.com/office/2006/metadata/properties" xmlns:ns2="4f91c49b-37f3-4ddf-a2fe-78f8add04175" targetNamespace="http://schemas.microsoft.com/office/2006/metadata/properties" ma:root="true" ma:fieldsID="601ebd76082101f29813de88a1f6c22d" ns2:_="">
    <xsd:import namespace="4f91c49b-37f3-4ddf-a2fe-78f8add041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1c49b-37f3-4ddf-a2fe-78f8add04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D7B5D-BC12-4C7E-BADB-F4C43E2BB23D}">
  <ds:schemaRefs>
    <ds:schemaRef ds:uri="4f91c49b-37f3-4ddf-a2fe-78f8add04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1216D9-AE92-4ED4-AFF1-ADEAD7B53B6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426650-115B-4ECE-9D5A-5680A65CA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TotalTime>
  <Words>1880</Words>
  <Application>Microsoft Office PowerPoint</Application>
  <PresentationFormat>Widescreen</PresentationFormat>
  <Paragraphs>284</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Baskerville BT</vt:lpstr>
      <vt:lpstr>Calibri</vt:lpstr>
      <vt:lpstr>Calibri Light</vt:lpstr>
      <vt:lpstr>Courier New</vt:lpstr>
      <vt:lpstr>Oswald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Eppie Snell</dc:creator>
  <cp:lastModifiedBy>Liv Driver</cp:lastModifiedBy>
  <cp:revision>39</cp:revision>
  <dcterms:created xsi:type="dcterms:W3CDTF">2021-11-24T10:20:06Z</dcterms:created>
  <dcterms:modified xsi:type="dcterms:W3CDTF">2023-03-21T11:41:15Z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0x01010048D4A94A63C07B41A0321ABB813C9E08</vt:lpwstr>
  </property>
</Properties>
</file>